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8" r:id="rId2"/>
    <p:sldId id="269" r:id="rId3"/>
    <p:sldId id="270" r:id="rId4"/>
    <p:sldId id="263" r:id="rId5"/>
    <p:sldId id="273" r:id="rId6"/>
    <p:sldId id="272" r:id="rId7"/>
    <p:sldId id="271" r:id="rId8"/>
    <p:sldId id="259" r:id="rId9"/>
    <p:sldId id="274" r:id="rId10"/>
    <p:sldId id="275" r:id="rId11"/>
    <p:sldId id="279" r:id="rId12"/>
    <p:sldId id="278" r:id="rId13"/>
    <p:sldId id="277" r:id="rId14"/>
    <p:sldId id="276" r:id="rId15"/>
    <p:sldId id="280" r:id="rId16"/>
    <p:sldId id="281" r:id="rId17"/>
    <p:sldId id="282" r:id="rId18"/>
    <p:sldId id="283" r:id="rId19"/>
    <p:sldId id="284" r:id="rId20"/>
    <p:sldId id="286" r:id="rId21"/>
    <p:sldId id="285" r:id="rId22"/>
    <p:sldId id="287" r:id="rId23"/>
    <p:sldId id="307" r:id="rId24"/>
    <p:sldId id="308" r:id="rId25"/>
    <p:sldId id="309" r:id="rId26"/>
    <p:sldId id="310" r:id="rId27"/>
    <p:sldId id="295" r:id="rId28"/>
    <p:sldId id="296" r:id="rId29"/>
    <p:sldId id="297" r:id="rId30"/>
    <p:sldId id="298" r:id="rId31"/>
    <p:sldId id="299" r:id="rId32"/>
    <p:sldId id="300" r:id="rId33"/>
    <p:sldId id="262" r:id="rId34"/>
    <p:sldId id="302" r:id="rId35"/>
    <p:sldId id="301" r:id="rId36"/>
    <p:sldId id="303" r:id="rId37"/>
    <p:sldId id="304" r:id="rId38"/>
    <p:sldId id="305" r:id="rId39"/>
    <p:sldId id="267" r:id="rId40"/>
    <p:sldId id="265" r:id="rId4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4DB6"/>
    <a:srgbClr val="41D87B"/>
    <a:srgbClr val="1551A9"/>
    <a:srgbClr val="007445"/>
    <a:srgbClr val="12FE93"/>
    <a:srgbClr val="9373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6" autoAdjust="0"/>
    <p:restoredTop sz="94660"/>
  </p:normalViewPr>
  <p:slideViewPr>
    <p:cSldViewPr snapToGrid="0">
      <p:cViewPr varScale="1">
        <p:scale>
          <a:sx n="48" d="100"/>
          <a:sy n="48" d="100"/>
        </p:scale>
        <p:origin x="151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E’ impossibile, per un essere umano, analizzare l’enorme quantitativo di dati che continua a crescere di secondo in secondo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6026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Dal punto di vista del paziente, potrebbe avere accesso a cure più efficaci e diagnosi più accurate, dal punto di vista del medico, potrebbe consetirgli confrontarsi prima di prescrivere una cura, oppure fornire un’aiuto nell’analisi delle immagini mediche</a:t>
            </a:r>
          </a:p>
        </p:txBody>
      </p:sp>
    </p:spTree>
    <p:extLst>
      <p:ext uri="{BB962C8B-B14F-4D97-AF65-F5344CB8AC3E}">
        <p14:creationId xmlns:p14="http://schemas.microsoft.com/office/powerpoint/2010/main" val="2524836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Inserisci in questa slide riassuntiva gli screenshot delle parti salienti della tua presentazione. In questo modo, chi ti ascolta avrà una panoramica completa del tuo lavoro di tesi.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fpecorelli@unisa.it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fpecorelli@unisa.it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"/>
          <p:cNvSpPr txBox="1">
            <a:spLocks noGrp="1"/>
          </p:cNvSpPr>
          <p:nvPr>
            <p:ph type="body" sz="quarter" idx="2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12" name="Titolo Testo"/>
          <p:cNvSpPr txBox="1">
            <a:spLocks noGrp="1"/>
          </p:cNvSpPr>
          <p:nvPr>
            <p:ph type="title"/>
          </p:nvPr>
        </p:nvSpPr>
        <p:spPr>
          <a:xfrm>
            <a:off x="698500" y="1854200"/>
            <a:ext cx="11609059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Titolo Testo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8657487"/>
            <a:ext cx="11607801" cy="461062"/>
          </a:xfrm>
          <a:prstGeom prst="rect">
            <a:avLst/>
          </a:prstGeom>
        </p:spPr>
        <p:txBody>
          <a:bodyPr numCol="1" spcCol="38100" anchor="b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7400" y="8237678"/>
            <a:ext cx="1270000" cy="1270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698500" y="3568700"/>
            <a:ext cx="11607800" cy="2617790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1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ttangolo"/>
          <p:cNvSpPr txBox="1">
            <a:spLocks noGrp="1"/>
          </p:cNvSpPr>
          <p:nvPr>
            <p:ph type="body" idx="21"/>
          </p:nvPr>
        </p:nvSpPr>
        <p:spPr>
          <a:xfrm>
            <a:off x="698500" y="999064"/>
            <a:ext cx="11607800" cy="5210917"/>
          </a:xfrm>
          <a:prstGeom prst="rect">
            <a:avLst/>
          </a:prstGeom>
        </p:spPr>
        <p:txBody>
          <a:bodyPr numCol="1" spcCol="38100" anchor="b">
            <a:noAutofit/>
          </a:bodyPr>
          <a:lstStyle/>
          <a:p>
            <a:endParaRPr/>
          </a:p>
        </p:txBody>
      </p:sp>
      <p:sp>
        <p:nvSpPr>
          <p:cNvPr id="12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6209979"/>
            <a:ext cx="11607800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2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tangolo"/>
          <p:cNvSpPr txBox="1">
            <a:spLocks noGrp="1"/>
          </p:cNvSpPr>
          <p:nvPr>
            <p:ph type="body" sz="half" idx="2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132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219200" y="6426200"/>
            <a:ext cx="11049000" cy="461060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Immagine"/>
          <p:cNvSpPr>
            <a:spLocks noGrp="1"/>
          </p:cNvSpPr>
          <p:nvPr>
            <p:ph type="pic" idx="21"/>
          </p:nvPr>
        </p:nvSpPr>
        <p:spPr>
          <a:xfrm>
            <a:off x="-2082800" y="687557"/>
            <a:ext cx="11165190" cy="837389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1" name="Immagine"/>
          <p:cNvSpPr>
            <a:spLocks noGrp="1"/>
          </p:cNvSpPr>
          <p:nvPr>
            <p:ph type="pic" sz="half" idx="22"/>
          </p:nvPr>
        </p:nvSpPr>
        <p:spPr>
          <a:xfrm>
            <a:off x="6597650" y="292100"/>
            <a:ext cx="5740400" cy="459232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2" name="Immagine"/>
          <p:cNvSpPr>
            <a:spLocks noGrp="1"/>
          </p:cNvSpPr>
          <p:nvPr>
            <p:ph type="pic" idx="23"/>
          </p:nvPr>
        </p:nvSpPr>
        <p:spPr>
          <a:xfrm>
            <a:off x="4984750" y="2749550"/>
            <a:ext cx="7937501" cy="9238276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magine"/>
          <p:cNvSpPr>
            <a:spLocks noGrp="1"/>
          </p:cNvSpPr>
          <p:nvPr>
            <p:ph type="pic" idx="21"/>
          </p:nvPr>
        </p:nvSpPr>
        <p:spPr>
          <a:xfrm>
            <a:off x="-1016000" y="-1054100"/>
            <a:ext cx="14427202" cy="1154176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51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7400" y="8237678"/>
            <a:ext cx="1270000" cy="1270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sottotitol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olo Testo"/>
          <p:cNvSpPr txBox="1"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>
            <a:lvl1pPr algn="ctr" defTabSz="584200">
              <a:lnSpc>
                <a:spcPct val="100000"/>
              </a:lnSpc>
              <a:defRPr sz="7200" b="0" cap="all" spc="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Titolo Testo</a:t>
            </a:r>
          </a:p>
        </p:txBody>
      </p:sp>
      <p:sp>
        <p:nvSpPr>
          <p:cNvPr id="16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67" name="Numero diapositiva"/>
          <p:cNvSpPr>
            <a:spLocks noGrp="1"/>
          </p:cNvSpPr>
          <p:nvPr>
            <p:ph type="sldNum" sz="quarter" idx="2"/>
          </p:nvPr>
        </p:nvSpPr>
        <p:spPr>
          <a:xfrm>
            <a:off x="5861050" y="8356600"/>
            <a:ext cx="1270000" cy="1270000"/>
          </a:xfrm>
          <a:prstGeom prst="line">
            <a:avLst/>
          </a:prstGeom>
        </p:spPr>
        <p:txBody>
          <a:bodyPr/>
          <a:lstStyle>
            <a:lvl1pPr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" name="Rettangolo"/>
          <p:cNvSpPr/>
          <p:nvPr/>
        </p:nvSpPr>
        <p:spPr>
          <a:xfrm>
            <a:off x="-6928" y="1888"/>
            <a:ext cx="13018657" cy="4876805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4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0" y="149170"/>
            <a:ext cx="2208781" cy="1063531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fpecorelli@unisa.it…"/>
          <p:cNvSpPr txBox="1"/>
          <p:nvPr/>
        </p:nvSpPr>
        <p:spPr>
          <a:xfrm>
            <a:off x="708161" y="8560997"/>
            <a:ext cx="473501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 u="sng">
                <a:solidFill>
                  <a:srgbClr val="0432FF"/>
                </a:solidFill>
                <a:uFill>
                  <a:solidFill>
                    <a:srgbClr val="0432FF"/>
                  </a:solidFill>
                </a:uFill>
              </a:defRPr>
            </a:pPr>
            <a:r>
              <a:rPr>
                <a:hlinkClick r:id="rId4"/>
              </a:rPr>
              <a:t>fpecorelli@unisa.it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https://fabiano-pecorelli.github.io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@FabianoPecorel1</a:t>
            </a:r>
          </a:p>
        </p:txBody>
      </p:sp>
      <p:sp>
        <p:nvSpPr>
          <p:cNvPr id="26" name="Forma"/>
          <p:cNvSpPr/>
          <p:nvPr/>
        </p:nvSpPr>
        <p:spPr>
          <a:xfrm>
            <a:off x="285325" y="8702940"/>
            <a:ext cx="254004" cy="16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" name="Forma"/>
          <p:cNvSpPr/>
          <p:nvPr/>
        </p:nvSpPr>
        <p:spPr>
          <a:xfrm>
            <a:off x="285325" y="8961048"/>
            <a:ext cx="254004" cy="254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8" name="image3.png" descr="image3.png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285325" y="9315094"/>
            <a:ext cx="254004" cy="254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Conference name…"/>
          <p:cNvSpPr txBox="1"/>
          <p:nvPr/>
        </p:nvSpPr>
        <p:spPr>
          <a:xfrm>
            <a:off x="7877533" y="8560997"/>
            <a:ext cx="473501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br/>
            <a:r>
              <a:t>Conference name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Venue, year</a:t>
            </a:r>
          </a:p>
        </p:txBody>
      </p:sp>
      <p:sp>
        <p:nvSpPr>
          <p:cNvPr id="30" name="Introduction &amp; Background"/>
          <p:cNvSpPr txBox="1"/>
          <p:nvPr/>
        </p:nvSpPr>
        <p:spPr>
          <a:xfrm>
            <a:off x="237473" y="3712259"/>
            <a:ext cx="1160906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FFFFF"/>
                </a:solidFill>
              </a:defRPr>
            </a:lvl1pPr>
          </a:lstStyle>
          <a:p>
            <a:r>
              <a:t>Introduction &amp; Background</a:t>
            </a:r>
          </a:p>
        </p:txBody>
      </p:sp>
      <p:sp>
        <p:nvSpPr>
          <p:cNvPr id="3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zion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0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0" y="149170"/>
            <a:ext cx="2208781" cy="106353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fpecorelli@unisa.it…"/>
          <p:cNvSpPr txBox="1"/>
          <p:nvPr/>
        </p:nvSpPr>
        <p:spPr>
          <a:xfrm>
            <a:off x="708161" y="8560997"/>
            <a:ext cx="473501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 u="sng">
                <a:solidFill>
                  <a:srgbClr val="0432FF"/>
                </a:solidFill>
                <a:uFill>
                  <a:solidFill>
                    <a:srgbClr val="0432FF"/>
                  </a:solidFill>
                </a:uFill>
              </a:defRPr>
            </a:pPr>
            <a:r>
              <a:rPr>
                <a:hlinkClick r:id="rId4"/>
              </a:rPr>
              <a:t>fpecorelli@unisa.it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https://fabiano-pecorelli.github.io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@FabianoPecorel1</a:t>
            </a:r>
          </a:p>
        </p:txBody>
      </p:sp>
      <p:sp>
        <p:nvSpPr>
          <p:cNvPr id="42" name="Forma"/>
          <p:cNvSpPr/>
          <p:nvPr/>
        </p:nvSpPr>
        <p:spPr>
          <a:xfrm>
            <a:off x="285325" y="8702940"/>
            <a:ext cx="254004" cy="16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3" name="Forma"/>
          <p:cNvSpPr/>
          <p:nvPr/>
        </p:nvSpPr>
        <p:spPr>
          <a:xfrm>
            <a:off x="285325" y="8961048"/>
            <a:ext cx="254004" cy="254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4" name="image3.png" descr="image3.png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285325" y="9315094"/>
            <a:ext cx="254004" cy="254003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Conference name…"/>
          <p:cNvSpPr txBox="1"/>
          <p:nvPr/>
        </p:nvSpPr>
        <p:spPr>
          <a:xfrm>
            <a:off x="7877533" y="8560997"/>
            <a:ext cx="473501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br/>
            <a:r>
              <a:t>Conference name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Venue, 2021</a:t>
            </a:r>
          </a:p>
        </p:txBody>
      </p:sp>
      <p:sp>
        <p:nvSpPr>
          <p:cNvPr id="46" name="Introduction &amp; Background"/>
          <p:cNvSpPr txBox="1"/>
          <p:nvPr/>
        </p:nvSpPr>
        <p:spPr>
          <a:xfrm>
            <a:off x="118111" y="410702"/>
            <a:ext cx="1160905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Introduction &amp; Background</a:t>
            </a:r>
          </a:p>
        </p:txBody>
      </p:sp>
      <p:sp>
        <p:nvSpPr>
          <p:cNvPr id="4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Immagine"/>
          <p:cNvSpPr>
            <a:spLocks noGrp="1"/>
          </p:cNvSpPr>
          <p:nvPr>
            <p:ph type="pic" idx="21"/>
          </p:nvPr>
        </p:nvSpPr>
        <p:spPr>
          <a:xfrm>
            <a:off x="-376767" y="-915894"/>
            <a:ext cx="17835653" cy="10682194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55" name="Rettangolo"/>
          <p:cNvSpPr txBox="1">
            <a:spLocks noGrp="1"/>
          </p:cNvSpPr>
          <p:nvPr>
            <p:ph type="body" sz="quarter" idx="22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56" name="Titolo Testo"/>
          <p:cNvSpPr txBox="1">
            <a:spLocks noGrp="1"/>
          </p:cNvSpPr>
          <p:nvPr>
            <p:ph type="title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Titolo Testo</a:t>
            </a:r>
          </a:p>
        </p:txBody>
      </p:sp>
      <p:sp>
        <p:nvSpPr>
          <p:cNvPr id="5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571500"/>
            <a:ext cx="11607801" cy="461060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8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3944" y="8237678"/>
            <a:ext cx="1270001" cy="1270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magine"/>
          <p:cNvSpPr>
            <a:spLocks noGrp="1"/>
          </p:cNvSpPr>
          <p:nvPr>
            <p:ph type="pic" idx="21"/>
          </p:nvPr>
        </p:nvSpPr>
        <p:spPr>
          <a:xfrm>
            <a:off x="5319128" y="495298"/>
            <a:ext cx="7543803" cy="878006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6" name="Titolo Testo"/>
          <p:cNvSpPr txBox="1">
            <a:spLocks noGrp="1"/>
          </p:cNvSpPr>
          <p:nvPr>
            <p:ph type="title"/>
          </p:nvPr>
        </p:nvSpPr>
        <p:spPr>
          <a:xfrm>
            <a:off x="698500" y="692533"/>
            <a:ext cx="5105400" cy="4387468"/>
          </a:xfrm>
          <a:prstGeom prst="rect">
            <a:avLst/>
          </a:prstGeom>
        </p:spPr>
        <p:txBody>
          <a:bodyPr anchor="b"/>
          <a:lstStyle/>
          <a:p>
            <a:r>
              <a:t>Titolo Testo</a:t>
            </a:r>
          </a:p>
        </p:txBody>
      </p:sp>
      <p:sp>
        <p:nvSpPr>
          <p:cNvPr id="6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 numCol="1" spcCol="38100"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ttangol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76" name="Titolo Testo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7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12977"/>
            <a:ext cx="11607801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magine"/>
          <p:cNvSpPr>
            <a:spLocks noGrp="1"/>
          </p:cNvSpPr>
          <p:nvPr>
            <p:ph type="pic" idx="21"/>
          </p:nvPr>
        </p:nvSpPr>
        <p:spPr>
          <a:xfrm>
            <a:off x="6172200" y="596900"/>
            <a:ext cx="6448427" cy="859790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94" name="Rettangolo"/>
          <p:cNvSpPr txBox="1">
            <a:spLocks noGrp="1"/>
          </p:cNvSpPr>
          <p:nvPr>
            <p:ph type="body" sz="half" idx="22"/>
          </p:nvPr>
        </p:nvSpPr>
        <p:spPr>
          <a:xfrm>
            <a:off x="698500" y="3480196"/>
            <a:ext cx="5105400" cy="5593163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95" name="Titolo Testo"/>
          <p:cNvSpPr txBox="1">
            <a:spLocks noGrp="1"/>
          </p:cNvSpPr>
          <p:nvPr>
            <p:ph type="title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9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12977"/>
            <a:ext cx="5105400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ttangol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105" name="Titolo Testo"/>
          <p:cNvSpPr txBox="1">
            <a:spLocks noGrp="1"/>
          </p:cNvSpPr>
          <p:nvPr>
            <p:ph type="title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10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09700"/>
            <a:ext cx="11607801" cy="671803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0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 livello uno…"/>
          <p:cNvSpPr txBox="1">
            <a:spLocks noGrp="1"/>
          </p:cNvSpPr>
          <p:nvPr>
            <p:ph type="body" idx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2" spcCol="589358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" name="Titolo Testo"/>
          <p:cNvSpPr txBox="1">
            <a:spLocks noGrp="1"/>
          </p:cNvSpPr>
          <p:nvPr>
            <p:ph type="title"/>
          </p:nvPr>
        </p:nvSpPr>
        <p:spPr>
          <a:xfrm>
            <a:off x="1948462" y="1950720"/>
            <a:ext cx="10403841" cy="1008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Titolo Testo</a:t>
            </a:r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4012" y="8237678"/>
            <a:ext cx="1270001" cy="1270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3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6.tif"/><Relationship Id="rId4" Type="http://schemas.openxmlformats.org/officeDocument/2006/relationships/image" Target="../media/image5.tif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hyperlink" Target="mailto:email@studenti.unisa.it" TargetMode="Externa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hyperlink" Target="mailto:email@studenti.unisa.it" TargetMode="Externa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hyperlink" Target="mailto:email@studenti.unisa.it" TargetMode="Externa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hyperlink" Target="mailto:email@studenti.unisa.it" TargetMode="Externa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2.jpe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hyperlink" Target="mailto:email@studenti.unisa.it" TargetMode="Externa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hyperlink" Target="mailto:email@studenti.unisa.it" TargetMode="Externa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g"/><Relationship Id="rId5" Type="http://schemas.openxmlformats.org/officeDocument/2006/relationships/hyperlink" Target="mailto:email@studenti.unisa.it" TargetMode="Externa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g"/><Relationship Id="rId5" Type="http://schemas.openxmlformats.org/officeDocument/2006/relationships/hyperlink" Target="mailto:email@studenti.unisa.it" TargetMode="Externa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g"/><Relationship Id="rId5" Type="http://schemas.openxmlformats.org/officeDocument/2006/relationships/hyperlink" Target="mailto:email@studenti.unisa.it" TargetMode="Externa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g"/><Relationship Id="rId5" Type="http://schemas.openxmlformats.org/officeDocument/2006/relationships/hyperlink" Target="mailto:email@studenti.unisa.it" TargetMode="Externa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9.jpeg"/><Relationship Id="rId2" Type="http://schemas.openxmlformats.org/officeDocument/2006/relationships/hyperlink" Target="mailto:email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34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31.png"/><Relationship Id="rId12" Type="http://schemas.openxmlformats.org/officeDocument/2006/relationships/slide" Target="slide8.xml"/><Relationship Id="rId17" Type="http://schemas.openxmlformats.org/officeDocument/2006/relationships/slide" Target="slide39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11" Type="http://schemas.openxmlformats.org/officeDocument/2006/relationships/image" Target="../media/image33.png"/><Relationship Id="rId5" Type="http://schemas.openxmlformats.org/officeDocument/2006/relationships/image" Target="../media/image30.tif"/><Relationship Id="rId15" Type="http://schemas.openxmlformats.org/officeDocument/2006/relationships/image" Target="../media/image35.png"/><Relationship Id="rId10" Type="http://schemas.openxmlformats.org/officeDocument/2006/relationships/slide" Target="slide4.xml"/><Relationship Id="rId4" Type="http://schemas.openxmlformats.org/officeDocument/2006/relationships/image" Target="../media/image7.png"/><Relationship Id="rId9" Type="http://schemas.openxmlformats.org/officeDocument/2006/relationships/image" Target="../media/image32.png"/><Relationship Id="rId14" Type="http://schemas.openxmlformats.org/officeDocument/2006/relationships/slide" Target="slide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hyperlink" Target="mailto:email@studenti.unisa.it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hyperlink" Target="mailto:email@studenti.unisa.it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8" name="Titolo tesi"/>
          <p:cNvSpPr txBox="1">
            <a:spLocks noGrp="1"/>
          </p:cNvSpPr>
          <p:nvPr>
            <p:ph type="title"/>
          </p:nvPr>
        </p:nvSpPr>
        <p:spPr>
          <a:xfrm>
            <a:off x="-16136" y="3604864"/>
            <a:ext cx="13037072" cy="381866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>
              <a:defRPr spc="-199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 </a:t>
            </a:r>
            <a:r>
              <a:rPr lang="it-IT" dirty="0"/>
              <a:t>Intelligenza Artificiale in Medicina: Una Analisi Sistematica, Tool-Based dello Stato dell’Arte </a:t>
            </a:r>
            <a:br>
              <a:rPr lang="it-IT" dirty="0"/>
            </a:br>
            <a:endParaRPr dirty="0"/>
          </a:p>
        </p:txBody>
      </p:sp>
      <p:pic>
        <p:nvPicPr>
          <p:cNvPr id="209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2" name="Raggruppa"/>
          <p:cNvGrpSpPr/>
          <p:nvPr/>
        </p:nvGrpSpPr>
        <p:grpSpPr>
          <a:xfrm>
            <a:off x="602224" y="170717"/>
            <a:ext cx="1020435" cy="1020436"/>
            <a:chOff x="0" y="0"/>
            <a:chExt cx="1020434" cy="1020434"/>
          </a:xfrm>
        </p:grpSpPr>
        <p:sp>
          <p:nvSpPr>
            <p:cNvPr id="210" name="Cerchio"/>
            <p:cNvSpPr/>
            <p:nvPr/>
          </p:nvSpPr>
          <p:spPr>
            <a:xfrm>
              <a:off x="0" y="0"/>
              <a:ext cx="1020435" cy="102043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11" name="image2.tif" descr="image2.ti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0" y="2139"/>
              <a:ext cx="1016153" cy="1016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3" name="Nome Cognome Mat.:  xxxxxxxxx"/>
          <p:cNvSpPr txBox="1"/>
          <p:nvPr/>
        </p:nvSpPr>
        <p:spPr>
          <a:xfrm>
            <a:off x="6888740" y="6858268"/>
            <a:ext cx="5537024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Muriel</a:t>
            </a:r>
            <a:r>
              <a:rPr dirty="0"/>
              <a:t> </a:t>
            </a:r>
            <a:r>
              <a:rPr lang="it-IT" dirty="0"/>
              <a:t>Rossi</a:t>
            </a:r>
            <a:br>
              <a:rPr dirty="0"/>
            </a:br>
            <a:r>
              <a:rPr dirty="0"/>
              <a:t>Mat.:  </a:t>
            </a:r>
            <a:r>
              <a:rPr lang="it-IT" dirty="0"/>
              <a:t>0512108159</a:t>
            </a:r>
            <a:endParaRPr dirty="0"/>
          </a:p>
        </p:txBody>
      </p:sp>
      <p:grpSp>
        <p:nvGrpSpPr>
          <p:cNvPr id="216" name="Raggruppa"/>
          <p:cNvGrpSpPr/>
          <p:nvPr/>
        </p:nvGrpSpPr>
        <p:grpSpPr>
          <a:xfrm>
            <a:off x="1837439" y="116347"/>
            <a:ext cx="1083420" cy="1129176"/>
            <a:chOff x="0" y="0"/>
            <a:chExt cx="1083419" cy="1129175"/>
          </a:xfrm>
        </p:grpSpPr>
        <p:sp>
          <p:nvSpPr>
            <p:cNvPr id="214" name="Ovale"/>
            <p:cNvSpPr/>
            <p:nvPr/>
          </p:nvSpPr>
          <p:spPr>
            <a:xfrm>
              <a:off x="49466" y="66770"/>
              <a:ext cx="1006820" cy="99563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15" name="image1.tif" descr="image1.tif"/>
            <p:cNvPicPr>
              <a:picLocks noChangeAspect="1"/>
            </p:cNvPicPr>
            <p:nvPr/>
          </p:nvPicPr>
          <p:blipFill>
            <a:blip r:embed="rId5"/>
            <a:srcRect l="19293" r="24200" b="37033"/>
            <a:stretch>
              <a:fillRect/>
            </a:stretch>
          </p:blipFill>
          <p:spPr>
            <a:xfrm>
              <a:off x="0" y="0"/>
              <a:ext cx="1083420" cy="1129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7" name="email@studenti.unisa.it…"/>
          <p:cNvSpPr txBox="1"/>
          <p:nvPr/>
        </p:nvSpPr>
        <p:spPr>
          <a:xfrm>
            <a:off x="983157" y="8528014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6"/>
              </a:rPr>
              <a:t>m.rossi67</a:t>
            </a:r>
            <a:r>
              <a:rPr dirty="0">
                <a:hlinkClick r:id="rId6"/>
              </a:rPr>
              <a:t>@studenti.unisa.it</a:t>
            </a:r>
            <a:endParaRPr lang="it-IT" dirty="0">
              <a:hlinkClick r:id="rId6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endParaRPr dirty="0">
              <a:hlinkClick r:id="rId6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@</a:t>
            </a:r>
            <a:r>
              <a:rPr lang="it-IT" dirty="0"/>
              <a:t>Muriel Rossi</a:t>
            </a:r>
            <a:endParaRPr dirty="0"/>
          </a:p>
        </p:txBody>
      </p:sp>
      <p:pic>
        <p:nvPicPr>
          <p:cNvPr id="219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QR code che riporta al PDF della tua tesi —&gt;"/>
          <p:cNvSpPr txBox="1"/>
          <p:nvPr/>
        </p:nvSpPr>
        <p:spPr>
          <a:xfrm>
            <a:off x="9466592" y="8860413"/>
            <a:ext cx="2011107" cy="404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dirty="0"/>
              <a:t>PDF della tesi—&gt;</a:t>
            </a:r>
          </a:p>
        </p:txBody>
      </p:sp>
      <p:sp>
        <p:nvSpPr>
          <p:cNvPr id="222" name="Prof. Nome Cognome…"/>
          <p:cNvSpPr txBox="1"/>
          <p:nvPr/>
        </p:nvSpPr>
        <p:spPr>
          <a:xfrm>
            <a:off x="575334" y="7081406"/>
            <a:ext cx="5537024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Prof. </a:t>
            </a:r>
            <a:r>
              <a:rPr lang="it-IT" dirty="0"/>
              <a:t>Fabio Palomba</a:t>
            </a:r>
            <a:endParaRPr dirty="0"/>
          </a:p>
        </p:txBody>
      </p:sp>
      <p:sp>
        <p:nvSpPr>
          <p:cNvPr id="223" name="Corso di Laurea (Magistrale) in Informatica"/>
          <p:cNvSpPr txBox="1"/>
          <p:nvPr/>
        </p:nvSpPr>
        <p:spPr>
          <a:xfrm>
            <a:off x="2376032" y="1530558"/>
            <a:ext cx="8252736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34190">
              <a:lnSpc>
                <a:spcPct val="10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Corso di </a:t>
            </a:r>
            <a:r>
              <a:rPr dirty="0" err="1"/>
              <a:t>Laurea</a:t>
            </a:r>
            <a:r>
              <a:rPr dirty="0"/>
              <a:t> </a:t>
            </a:r>
            <a:r>
              <a:rPr lang="it-IT" dirty="0"/>
              <a:t>Triennale</a:t>
            </a:r>
            <a:r>
              <a:rPr dirty="0"/>
              <a:t> in Informatica</a:t>
            </a:r>
          </a:p>
        </p:txBody>
      </p:sp>
      <p:pic>
        <p:nvPicPr>
          <p:cNvPr id="224" name="linkedin(1).png" descr="linkedin(1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CF739FA1-2161-C3EC-475B-C20B441C801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466" y="8502868"/>
            <a:ext cx="1128354" cy="11283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4FECD-421F-60B6-7B7B-0B04F7195AE1}"/>
              </a:ext>
            </a:extLst>
          </p:cNvPr>
          <p:cNvSpPr txBox="1"/>
          <p:nvPr/>
        </p:nvSpPr>
        <p:spPr>
          <a:xfrm>
            <a:off x="616451" y="1776134"/>
            <a:ext cx="1178716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Formulazione della query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A95D193-0C1D-9A36-67ED-87F7FAD37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588" y="1482323"/>
            <a:ext cx="1358090" cy="135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olo Tesi…">
            <a:extLst>
              <a:ext uri="{FF2B5EF4-FFF2-40B4-BE49-F238E27FC236}">
                <a16:creationId xmlns:a16="http://schemas.microsoft.com/office/drawing/2014/main" id="{A31ED8FF-1729-7719-A849-23F37424ED86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pic>
        <p:nvPicPr>
          <p:cNvPr id="4" name="email(1).png" descr="email(1).png">
            <a:extLst>
              <a:ext uri="{FF2B5EF4-FFF2-40B4-BE49-F238E27FC236}">
                <a16:creationId xmlns:a16="http://schemas.microsoft.com/office/drawing/2014/main" id="{CF5529D7-B16B-5D8E-A670-97250C99E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linkedin.png" descr="linkedin.png">
            <a:extLst>
              <a:ext uri="{FF2B5EF4-FFF2-40B4-BE49-F238E27FC236}">
                <a16:creationId xmlns:a16="http://schemas.microsoft.com/office/drawing/2014/main" id="{0DB4D926-F51B-1F37-F955-7D1861AB0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email@studenti.unisa.it…">
            <a:extLst>
              <a:ext uri="{FF2B5EF4-FFF2-40B4-BE49-F238E27FC236}">
                <a16:creationId xmlns:a16="http://schemas.microsoft.com/office/drawing/2014/main" id="{C721A4BF-5079-3D5F-F837-DBA5D50BB179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6"/>
              </a:rPr>
              <a:t>m.rossi67</a:t>
            </a:r>
            <a:r>
              <a:rPr dirty="0">
                <a:hlinkClick r:id="rId6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Introduzione e Background">
            <a:extLst>
              <a:ext uri="{FF2B5EF4-FFF2-40B4-BE49-F238E27FC236}">
                <a16:creationId xmlns:a16="http://schemas.microsoft.com/office/drawing/2014/main" id="{2C40503B-2770-4F9C-BFEB-FB6679009C4D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Descrizione dell’approccio utilizzato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black_text-removebg-preview.png" descr="black_text-removebg-preview.png">
            <a:extLst>
              <a:ext uri="{FF2B5EF4-FFF2-40B4-BE49-F238E27FC236}">
                <a16:creationId xmlns:a16="http://schemas.microsoft.com/office/drawing/2014/main" id="{43A2339F-A7B2-43C8-9C65-650A29F2A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6385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4FECD-421F-60B6-7B7B-0B04F7195AE1}"/>
              </a:ext>
            </a:extLst>
          </p:cNvPr>
          <p:cNvSpPr txBox="1"/>
          <p:nvPr/>
        </p:nvSpPr>
        <p:spPr>
          <a:xfrm>
            <a:off x="616451" y="1776134"/>
            <a:ext cx="1178716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Formulazione della query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A7A13-031C-90DA-27FD-665165AB72D0}"/>
              </a:ext>
            </a:extLst>
          </p:cNvPr>
          <p:cNvSpPr txBox="1"/>
          <p:nvPr/>
        </p:nvSpPr>
        <p:spPr>
          <a:xfrm>
            <a:off x="617753" y="2618035"/>
            <a:ext cx="11771893" cy="2242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Individuazione delle parole chiave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D3DAF5D-E25C-7F3B-2BF1-70D4B614C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588" y="1482323"/>
            <a:ext cx="1358090" cy="135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Tesi…">
            <a:extLst>
              <a:ext uri="{FF2B5EF4-FFF2-40B4-BE49-F238E27FC236}">
                <a16:creationId xmlns:a16="http://schemas.microsoft.com/office/drawing/2014/main" id="{147A0AFB-1CF0-AFFF-B30C-9E94B1725ED5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pic>
        <p:nvPicPr>
          <p:cNvPr id="8" name="email(1).png" descr="email(1).png">
            <a:extLst>
              <a:ext uri="{FF2B5EF4-FFF2-40B4-BE49-F238E27FC236}">
                <a16:creationId xmlns:a16="http://schemas.microsoft.com/office/drawing/2014/main" id="{0ED3769E-A6F1-C175-B84C-CBDF93457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linkedin.png" descr="linkedin.png">
            <a:extLst>
              <a:ext uri="{FF2B5EF4-FFF2-40B4-BE49-F238E27FC236}">
                <a16:creationId xmlns:a16="http://schemas.microsoft.com/office/drawing/2014/main" id="{5D70F3CA-8932-98C1-8010-0756A43A1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email@studenti.unisa.it…">
            <a:extLst>
              <a:ext uri="{FF2B5EF4-FFF2-40B4-BE49-F238E27FC236}">
                <a16:creationId xmlns:a16="http://schemas.microsoft.com/office/drawing/2014/main" id="{90411B0F-32E1-9BF9-FA4E-6A8DA90F575B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6"/>
              </a:rPr>
              <a:t>m.rossi67</a:t>
            </a:r>
            <a:r>
              <a:rPr dirty="0">
                <a:hlinkClick r:id="rId6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Introduzione e Background">
            <a:extLst>
              <a:ext uri="{FF2B5EF4-FFF2-40B4-BE49-F238E27FC236}">
                <a16:creationId xmlns:a16="http://schemas.microsoft.com/office/drawing/2014/main" id="{63C8AB37-CF1C-027A-A5BF-7E5D790A1CD1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Descrizione dell’approccio utilizzato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3" name="black_text-removebg-preview.png" descr="black_text-removebg-preview.png">
            <a:extLst>
              <a:ext uri="{FF2B5EF4-FFF2-40B4-BE49-F238E27FC236}">
                <a16:creationId xmlns:a16="http://schemas.microsoft.com/office/drawing/2014/main" id="{2199EB42-D3BE-E50B-8DAD-480BB038E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0396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4FECD-421F-60B6-7B7B-0B04F7195AE1}"/>
              </a:ext>
            </a:extLst>
          </p:cNvPr>
          <p:cNvSpPr txBox="1"/>
          <p:nvPr/>
        </p:nvSpPr>
        <p:spPr>
          <a:xfrm>
            <a:off x="616451" y="1776134"/>
            <a:ext cx="1178716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Formulazione della query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A7A13-031C-90DA-27FD-665165AB72D0}"/>
              </a:ext>
            </a:extLst>
          </p:cNvPr>
          <p:cNvSpPr txBox="1"/>
          <p:nvPr/>
        </p:nvSpPr>
        <p:spPr>
          <a:xfrm>
            <a:off x="616451" y="2620039"/>
            <a:ext cx="11771893" cy="2242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Individuazione delle parole chiave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131239-AE8F-4488-238E-5EC3E4892CB9}"/>
              </a:ext>
            </a:extLst>
          </p:cNvPr>
          <p:cNvSpPr txBox="1"/>
          <p:nvPr/>
        </p:nvSpPr>
        <p:spPr>
          <a:xfrm>
            <a:off x="697858" y="3145498"/>
            <a:ext cx="11761767" cy="1011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3600" b="1" dirty="0">
                <a:solidFill>
                  <a:schemeClr val="bg1"/>
                </a:solidFill>
              </a:rPr>
              <a:t>«</a:t>
            </a:r>
            <a:r>
              <a:rPr kumimoji="0" lang="it-IT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HEALTHCARE» &amp; «ARTIFICIAL INTELLIGENCE»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AA9182A-5E09-52FD-5504-0B6220056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588" y="1482323"/>
            <a:ext cx="1358090" cy="135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Tesi…">
            <a:extLst>
              <a:ext uri="{FF2B5EF4-FFF2-40B4-BE49-F238E27FC236}">
                <a16:creationId xmlns:a16="http://schemas.microsoft.com/office/drawing/2014/main" id="{99E3DA3F-40B1-F4E5-CAAF-F1570340DD46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pic>
        <p:nvPicPr>
          <p:cNvPr id="8" name="email(1).png" descr="email(1).png">
            <a:extLst>
              <a:ext uri="{FF2B5EF4-FFF2-40B4-BE49-F238E27FC236}">
                <a16:creationId xmlns:a16="http://schemas.microsoft.com/office/drawing/2014/main" id="{5F49D03D-A8B1-9F93-63CE-6BDF84C5B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linkedin.png" descr="linkedin.png">
            <a:extLst>
              <a:ext uri="{FF2B5EF4-FFF2-40B4-BE49-F238E27FC236}">
                <a16:creationId xmlns:a16="http://schemas.microsoft.com/office/drawing/2014/main" id="{025AFDC8-C9A4-7BB1-073F-2BDE15C80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email@studenti.unisa.it…">
            <a:extLst>
              <a:ext uri="{FF2B5EF4-FFF2-40B4-BE49-F238E27FC236}">
                <a16:creationId xmlns:a16="http://schemas.microsoft.com/office/drawing/2014/main" id="{F7C6996A-4FF0-24A8-1840-91C9B47AA1ED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6"/>
              </a:rPr>
              <a:t>m.rossi67</a:t>
            </a:r>
            <a:r>
              <a:rPr dirty="0">
                <a:hlinkClick r:id="rId6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Introduzione e Background">
            <a:extLst>
              <a:ext uri="{FF2B5EF4-FFF2-40B4-BE49-F238E27FC236}">
                <a16:creationId xmlns:a16="http://schemas.microsoft.com/office/drawing/2014/main" id="{277B380D-086B-D99D-ADCA-5C3CA8CC3B38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Descrizione dell’approccio utilizzato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3" name="black_text-removebg-preview.png" descr="black_text-removebg-preview.png">
            <a:extLst>
              <a:ext uri="{FF2B5EF4-FFF2-40B4-BE49-F238E27FC236}">
                <a16:creationId xmlns:a16="http://schemas.microsoft.com/office/drawing/2014/main" id="{E97C95BD-7218-AF48-812D-CAFDD83104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4563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4FECD-421F-60B6-7B7B-0B04F7195AE1}"/>
              </a:ext>
            </a:extLst>
          </p:cNvPr>
          <p:cNvSpPr txBox="1"/>
          <p:nvPr/>
        </p:nvSpPr>
        <p:spPr>
          <a:xfrm>
            <a:off x="616451" y="1776134"/>
            <a:ext cx="1178716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Formulazione della query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A7A13-031C-90DA-27FD-665165AB72D0}"/>
              </a:ext>
            </a:extLst>
          </p:cNvPr>
          <p:cNvSpPr txBox="1"/>
          <p:nvPr/>
        </p:nvSpPr>
        <p:spPr>
          <a:xfrm>
            <a:off x="616451" y="2620039"/>
            <a:ext cx="11771893" cy="2242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Individuazione delle parole chiave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131239-AE8F-4488-238E-5EC3E4892CB9}"/>
              </a:ext>
            </a:extLst>
          </p:cNvPr>
          <p:cNvSpPr txBox="1"/>
          <p:nvPr/>
        </p:nvSpPr>
        <p:spPr>
          <a:xfrm>
            <a:off x="697858" y="3145498"/>
            <a:ext cx="11761767" cy="1011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3600" b="1" dirty="0">
                <a:solidFill>
                  <a:schemeClr val="bg1"/>
                </a:solidFill>
              </a:rPr>
              <a:t>«</a:t>
            </a:r>
            <a:r>
              <a:rPr kumimoji="0" lang="it-IT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HEALTHCARE» &amp; «ARTIFICIAL INTELLIGENCE»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31BEFA-476F-ED96-D62A-963F4B1564DB}"/>
              </a:ext>
            </a:extLst>
          </p:cNvPr>
          <p:cNvSpPr txBox="1"/>
          <p:nvPr/>
        </p:nvSpPr>
        <p:spPr>
          <a:xfrm>
            <a:off x="657125" y="4728258"/>
            <a:ext cx="11771893" cy="2242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Ricerca di parole con significato simile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AB2150B-4497-D02B-87DE-3F9E9C82B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588" y="1482323"/>
            <a:ext cx="1358090" cy="135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Tesi…">
            <a:extLst>
              <a:ext uri="{FF2B5EF4-FFF2-40B4-BE49-F238E27FC236}">
                <a16:creationId xmlns:a16="http://schemas.microsoft.com/office/drawing/2014/main" id="{9D765B09-DAE7-0F2C-030D-44BE365517C2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pic>
        <p:nvPicPr>
          <p:cNvPr id="10" name="email(1).png" descr="email(1).png">
            <a:extLst>
              <a:ext uri="{FF2B5EF4-FFF2-40B4-BE49-F238E27FC236}">
                <a16:creationId xmlns:a16="http://schemas.microsoft.com/office/drawing/2014/main" id="{082A0341-D775-25E2-E79B-360A6F056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inkedin.png" descr="linkedin.png">
            <a:extLst>
              <a:ext uri="{FF2B5EF4-FFF2-40B4-BE49-F238E27FC236}">
                <a16:creationId xmlns:a16="http://schemas.microsoft.com/office/drawing/2014/main" id="{03A00E9A-FA4A-FC7A-A23E-2431AD1A5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email@studenti.unisa.it…">
            <a:extLst>
              <a:ext uri="{FF2B5EF4-FFF2-40B4-BE49-F238E27FC236}">
                <a16:creationId xmlns:a16="http://schemas.microsoft.com/office/drawing/2014/main" id="{02C4DE99-C734-8948-0FCC-A6FE97C1C417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6"/>
              </a:rPr>
              <a:t>m.rossi67</a:t>
            </a:r>
            <a:r>
              <a:rPr dirty="0">
                <a:hlinkClick r:id="rId6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Introduzione e Background">
            <a:extLst>
              <a:ext uri="{FF2B5EF4-FFF2-40B4-BE49-F238E27FC236}">
                <a16:creationId xmlns:a16="http://schemas.microsoft.com/office/drawing/2014/main" id="{F4D32AF2-BD31-586B-CF84-9CA789F84D4F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Descrizione dell’approccio utilizzato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black_text-removebg-preview.png" descr="black_text-removebg-preview.png">
            <a:extLst>
              <a:ext uri="{FF2B5EF4-FFF2-40B4-BE49-F238E27FC236}">
                <a16:creationId xmlns:a16="http://schemas.microsoft.com/office/drawing/2014/main" id="{995C7983-E497-C74D-3624-CE78EECDD4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2396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4FECD-421F-60B6-7B7B-0B04F7195AE1}"/>
              </a:ext>
            </a:extLst>
          </p:cNvPr>
          <p:cNvSpPr txBox="1"/>
          <p:nvPr/>
        </p:nvSpPr>
        <p:spPr>
          <a:xfrm>
            <a:off x="616451" y="1776134"/>
            <a:ext cx="1178716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Formulazione della query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A7A13-031C-90DA-27FD-665165AB72D0}"/>
              </a:ext>
            </a:extLst>
          </p:cNvPr>
          <p:cNvSpPr txBox="1"/>
          <p:nvPr/>
        </p:nvSpPr>
        <p:spPr>
          <a:xfrm>
            <a:off x="616451" y="2620039"/>
            <a:ext cx="11771893" cy="2242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Individuazione delle parole chiave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131239-AE8F-4488-238E-5EC3E4892CB9}"/>
              </a:ext>
            </a:extLst>
          </p:cNvPr>
          <p:cNvSpPr txBox="1"/>
          <p:nvPr/>
        </p:nvSpPr>
        <p:spPr>
          <a:xfrm>
            <a:off x="697858" y="3145498"/>
            <a:ext cx="11761767" cy="1011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3600" b="1" dirty="0">
                <a:solidFill>
                  <a:schemeClr val="bg1"/>
                </a:solidFill>
              </a:rPr>
              <a:t>«</a:t>
            </a:r>
            <a:r>
              <a:rPr kumimoji="0" lang="it-IT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HEALTHCARE» &amp; «ARTIFICIAL INTELLIGENCE»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31BEFA-476F-ED96-D62A-963F4B1564DB}"/>
              </a:ext>
            </a:extLst>
          </p:cNvPr>
          <p:cNvSpPr txBox="1"/>
          <p:nvPr/>
        </p:nvSpPr>
        <p:spPr>
          <a:xfrm>
            <a:off x="657125" y="4728258"/>
            <a:ext cx="11771893" cy="2242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Ricerca di parole con significato simile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80C01C-B240-9E47-762E-E7F0F4B0F891}"/>
              </a:ext>
            </a:extLst>
          </p:cNvPr>
          <p:cNvSpPr txBox="1"/>
          <p:nvPr/>
        </p:nvSpPr>
        <p:spPr>
          <a:xfrm>
            <a:off x="768852" y="5675590"/>
            <a:ext cx="11761767" cy="19205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3600" b="1" dirty="0">
                <a:solidFill>
                  <a:schemeClr val="bg1"/>
                </a:solidFill>
              </a:rPr>
              <a:t>«MEDIC*</a:t>
            </a:r>
            <a:r>
              <a:rPr kumimoji="0" lang="it-IT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» &amp; «BIOINFORMATIC» per «healthcare»</a:t>
            </a:r>
          </a:p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3600" b="1" dirty="0">
                <a:solidFill>
                  <a:schemeClr val="bg1"/>
                </a:solidFill>
              </a:rPr>
              <a:t>«MACHINE LEARNING» per «artificial intelligence»</a:t>
            </a:r>
            <a:endParaRPr kumimoji="0" lang="it-IT" sz="3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6764A21-A50A-0819-BAEC-BD51AA950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588" y="1482323"/>
            <a:ext cx="1358090" cy="135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olo Tesi…">
            <a:extLst>
              <a:ext uri="{FF2B5EF4-FFF2-40B4-BE49-F238E27FC236}">
                <a16:creationId xmlns:a16="http://schemas.microsoft.com/office/drawing/2014/main" id="{A7D33D48-23C1-CA0D-2572-A36AECE44002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pic>
        <p:nvPicPr>
          <p:cNvPr id="11" name="email(1).png" descr="email(1).png">
            <a:extLst>
              <a:ext uri="{FF2B5EF4-FFF2-40B4-BE49-F238E27FC236}">
                <a16:creationId xmlns:a16="http://schemas.microsoft.com/office/drawing/2014/main" id="{1B35F750-21E4-466B-AB24-057001FBD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inkedin.png" descr="linkedin.png">
            <a:extLst>
              <a:ext uri="{FF2B5EF4-FFF2-40B4-BE49-F238E27FC236}">
                <a16:creationId xmlns:a16="http://schemas.microsoft.com/office/drawing/2014/main" id="{BC969C91-E235-CD09-F200-294489392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email@studenti.unisa.it…">
            <a:extLst>
              <a:ext uri="{FF2B5EF4-FFF2-40B4-BE49-F238E27FC236}">
                <a16:creationId xmlns:a16="http://schemas.microsoft.com/office/drawing/2014/main" id="{DEC63E9D-8E0C-88D6-BC24-74DCF5B7F10B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6"/>
              </a:rPr>
              <a:t>m.rossi67</a:t>
            </a:r>
            <a:r>
              <a:rPr dirty="0">
                <a:hlinkClick r:id="rId6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Introduzione e Background">
            <a:extLst>
              <a:ext uri="{FF2B5EF4-FFF2-40B4-BE49-F238E27FC236}">
                <a16:creationId xmlns:a16="http://schemas.microsoft.com/office/drawing/2014/main" id="{3F98DA2B-20FD-1102-3396-672F80A48511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Descrizione dell’approccio utilizzato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5" name="black_text-removebg-preview.png" descr="black_text-removebg-preview.png">
            <a:extLst>
              <a:ext uri="{FF2B5EF4-FFF2-40B4-BE49-F238E27FC236}">
                <a16:creationId xmlns:a16="http://schemas.microsoft.com/office/drawing/2014/main" id="{B99A4A3F-C2D4-4E3B-32C5-0BC7688073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3441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4FECD-421F-60B6-7B7B-0B04F7195AE1}"/>
              </a:ext>
            </a:extLst>
          </p:cNvPr>
          <p:cNvSpPr txBox="1"/>
          <p:nvPr/>
        </p:nvSpPr>
        <p:spPr>
          <a:xfrm>
            <a:off x="616451" y="1776134"/>
            <a:ext cx="1178716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Formulazione della 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149C9-B556-1915-0AE3-B90823C07DD0}"/>
              </a:ext>
            </a:extLst>
          </p:cNvPr>
          <p:cNvSpPr txBox="1"/>
          <p:nvPr/>
        </p:nvSpPr>
        <p:spPr>
          <a:xfrm>
            <a:off x="580812" y="2832108"/>
            <a:ext cx="11771893" cy="2242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Composizione delle parole individuate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89742-01F2-850A-5447-E3FA0FFBF9AB}"/>
              </a:ext>
            </a:extLst>
          </p:cNvPr>
          <p:cNvSpPr txBox="1"/>
          <p:nvPr/>
        </p:nvSpPr>
        <p:spPr>
          <a:xfrm>
            <a:off x="580812" y="3622721"/>
            <a:ext cx="11858445" cy="20087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3600" b="1" dirty="0">
                <a:solidFill>
                  <a:schemeClr val="bg1"/>
                </a:solidFill>
              </a:rPr>
              <a:t>(«MEDIC*» OR «</a:t>
            </a:r>
            <a:r>
              <a:rPr kumimoji="0" lang="it-IT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HEALTHCARE» OR «BIOINFORMATIC) AND («ARTIFICIAL INTELLIGENCE» OR «MACHINE LEARNING»)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D54048A-F903-649B-3F57-ACF0221A3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588" y="1482323"/>
            <a:ext cx="1358090" cy="135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Tesi…">
            <a:extLst>
              <a:ext uri="{FF2B5EF4-FFF2-40B4-BE49-F238E27FC236}">
                <a16:creationId xmlns:a16="http://schemas.microsoft.com/office/drawing/2014/main" id="{95ADCB35-A062-E06B-3B0E-66AF911D9591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pic>
        <p:nvPicPr>
          <p:cNvPr id="8" name="email(1).png" descr="email(1).png">
            <a:extLst>
              <a:ext uri="{FF2B5EF4-FFF2-40B4-BE49-F238E27FC236}">
                <a16:creationId xmlns:a16="http://schemas.microsoft.com/office/drawing/2014/main" id="{8496AE54-FB25-BFA5-2912-09479A615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linkedin.png" descr="linkedin.png">
            <a:extLst>
              <a:ext uri="{FF2B5EF4-FFF2-40B4-BE49-F238E27FC236}">
                <a16:creationId xmlns:a16="http://schemas.microsoft.com/office/drawing/2014/main" id="{D601B458-A1E4-24D6-D393-48551D06D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email@studenti.unisa.it…">
            <a:extLst>
              <a:ext uri="{FF2B5EF4-FFF2-40B4-BE49-F238E27FC236}">
                <a16:creationId xmlns:a16="http://schemas.microsoft.com/office/drawing/2014/main" id="{A9BC2ABF-1874-716C-41CF-137CAAC682E4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6"/>
              </a:rPr>
              <a:t>m.rossi67</a:t>
            </a:r>
            <a:r>
              <a:rPr dirty="0">
                <a:hlinkClick r:id="rId6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Introduzione e Background">
            <a:extLst>
              <a:ext uri="{FF2B5EF4-FFF2-40B4-BE49-F238E27FC236}">
                <a16:creationId xmlns:a16="http://schemas.microsoft.com/office/drawing/2014/main" id="{E011012B-2EBF-564A-3915-17FEEE5E46D4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Descrizione dell’approccio utilizzato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3" name="black_text-removebg-preview.png" descr="black_text-removebg-preview.png">
            <a:extLst>
              <a:ext uri="{FF2B5EF4-FFF2-40B4-BE49-F238E27FC236}">
                <a16:creationId xmlns:a16="http://schemas.microsoft.com/office/drawing/2014/main" id="{4016F63A-1721-B671-BC35-0A65104E2C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3746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4FECD-421F-60B6-7B7B-0B04F7195AE1}"/>
              </a:ext>
            </a:extLst>
          </p:cNvPr>
          <p:cNvSpPr txBox="1"/>
          <p:nvPr/>
        </p:nvSpPr>
        <p:spPr>
          <a:xfrm>
            <a:off x="2146852" y="1757802"/>
            <a:ext cx="924338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Tecnica di ricerca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A7A13-031C-90DA-27FD-665165AB72D0}"/>
              </a:ext>
            </a:extLst>
          </p:cNvPr>
          <p:cNvSpPr txBox="1"/>
          <p:nvPr/>
        </p:nvSpPr>
        <p:spPr>
          <a:xfrm>
            <a:off x="983156" y="2955736"/>
            <a:ext cx="10904041" cy="4803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Systematic Literature Review: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</a:rPr>
              <a:t>Formulazione della query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</a:rPr>
              <a:t>Individuazione dei criteri di inclusione-esclusione </a:t>
            </a:r>
          </a:p>
          <a:p>
            <a:endParaRPr lang="it-IT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7D1B9A5-5786-3DBF-F15E-9CD7471B5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896" y="2646098"/>
            <a:ext cx="1049130" cy="10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Tesi…">
            <a:extLst>
              <a:ext uri="{FF2B5EF4-FFF2-40B4-BE49-F238E27FC236}">
                <a16:creationId xmlns:a16="http://schemas.microsoft.com/office/drawing/2014/main" id="{79632BD6-7C08-9276-E208-CEC1C2925A05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pic>
        <p:nvPicPr>
          <p:cNvPr id="6" name="email(1).png" descr="email(1).png">
            <a:extLst>
              <a:ext uri="{FF2B5EF4-FFF2-40B4-BE49-F238E27FC236}">
                <a16:creationId xmlns:a16="http://schemas.microsoft.com/office/drawing/2014/main" id="{E2798CDA-0125-9C5E-3125-639E1FE09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inkedin.png" descr="linkedin.png">
            <a:extLst>
              <a:ext uri="{FF2B5EF4-FFF2-40B4-BE49-F238E27FC236}">
                <a16:creationId xmlns:a16="http://schemas.microsoft.com/office/drawing/2014/main" id="{E9C65474-CD55-70B7-854A-D6AEFAC90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email@studenti.unisa.it…">
            <a:extLst>
              <a:ext uri="{FF2B5EF4-FFF2-40B4-BE49-F238E27FC236}">
                <a16:creationId xmlns:a16="http://schemas.microsoft.com/office/drawing/2014/main" id="{FEB11D72-B97A-A825-1A20-44EDB81631BD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6"/>
              </a:rPr>
              <a:t>m.rossi67</a:t>
            </a:r>
            <a:r>
              <a:rPr dirty="0">
                <a:hlinkClick r:id="rId6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Introduzione e Background">
            <a:extLst>
              <a:ext uri="{FF2B5EF4-FFF2-40B4-BE49-F238E27FC236}">
                <a16:creationId xmlns:a16="http://schemas.microsoft.com/office/drawing/2014/main" id="{60BFD1C3-E204-F4A3-7D70-352CD2F55D20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Descrizione dell’approccio utilizzato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" name="black_text-removebg-preview.png" descr="black_text-removebg-preview.png">
            <a:extLst>
              <a:ext uri="{FF2B5EF4-FFF2-40B4-BE49-F238E27FC236}">
                <a16:creationId xmlns:a16="http://schemas.microsoft.com/office/drawing/2014/main" id="{74C17EA1-53F6-6EF1-6640-0E4395C78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1956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Descrizione dell’approccio utilizzato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4FECD-421F-60B6-7B7B-0B04F7195AE1}"/>
              </a:ext>
            </a:extLst>
          </p:cNvPr>
          <p:cNvSpPr txBox="1"/>
          <p:nvPr/>
        </p:nvSpPr>
        <p:spPr>
          <a:xfrm>
            <a:off x="536939" y="1776134"/>
            <a:ext cx="1178716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 Individuazione dei criteri di inclusione-esclusione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46E96-EF02-3C15-CCCF-5D9557088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013" y="2478283"/>
            <a:ext cx="940778" cy="94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Tesi…">
            <a:extLst>
              <a:ext uri="{FF2B5EF4-FFF2-40B4-BE49-F238E27FC236}">
                <a16:creationId xmlns:a16="http://schemas.microsoft.com/office/drawing/2014/main" id="{3C2DC88F-0273-824D-8DC6-4F63706525DA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pic>
        <p:nvPicPr>
          <p:cNvPr id="5" name="email(1).png" descr="email(1).png">
            <a:extLst>
              <a:ext uri="{FF2B5EF4-FFF2-40B4-BE49-F238E27FC236}">
                <a16:creationId xmlns:a16="http://schemas.microsoft.com/office/drawing/2014/main" id="{23797617-E2AD-3441-2625-90EDD1C32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linkedin.png" descr="linkedin.png">
            <a:extLst>
              <a:ext uri="{FF2B5EF4-FFF2-40B4-BE49-F238E27FC236}">
                <a16:creationId xmlns:a16="http://schemas.microsoft.com/office/drawing/2014/main" id="{7739C2D4-7A4C-986C-1BA7-C0D1E470D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email@studenti.unisa.it…">
            <a:extLst>
              <a:ext uri="{FF2B5EF4-FFF2-40B4-BE49-F238E27FC236}">
                <a16:creationId xmlns:a16="http://schemas.microsoft.com/office/drawing/2014/main" id="{62E202EF-0D95-6A93-C32A-F1E3081A7771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6"/>
              </a:rPr>
              <a:t>m.rossi67</a:t>
            </a:r>
            <a:r>
              <a:rPr dirty="0">
                <a:hlinkClick r:id="rId6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black_text-removebg-preview.png" descr="black_text-removebg-preview.png">
            <a:extLst>
              <a:ext uri="{FF2B5EF4-FFF2-40B4-BE49-F238E27FC236}">
                <a16:creationId xmlns:a16="http://schemas.microsoft.com/office/drawing/2014/main" id="{5D8DF965-F23A-811C-6F90-2AC9C8933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413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Descrizione dell’approccio utilizzato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4FECD-421F-60B6-7B7B-0B04F7195AE1}"/>
              </a:ext>
            </a:extLst>
          </p:cNvPr>
          <p:cNvSpPr txBox="1"/>
          <p:nvPr/>
        </p:nvSpPr>
        <p:spPr>
          <a:xfrm>
            <a:off x="616451" y="1776134"/>
            <a:ext cx="1178716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Individuazione dei criteri di inclusione-esclusione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149C9-B556-1915-0AE3-B90823C07DD0}"/>
              </a:ext>
            </a:extLst>
          </p:cNvPr>
          <p:cNvSpPr txBox="1"/>
          <p:nvPr/>
        </p:nvSpPr>
        <p:spPr>
          <a:xfrm>
            <a:off x="580812" y="2832108"/>
            <a:ext cx="11782134" cy="30962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Criteri di esclusione:</a:t>
            </a:r>
          </a:p>
          <a:p>
            <a:endParaRPr lang="it-IT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CF4CA27-5844-77C5-8C54-609AF75FB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013" y="2478283"/>
            <a:ext cx="940778" cy="94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Tesi…">
            <a:extLst>
              <a:ext uri="{FF2B5EF4-FFF2-40B4-BE49-F238E27FC236}">
                <a16:creationId xmlns:a16="http://schemas.microsoft.com/office/drawing/2014/main" id="{61A329DD-926D-51FD-9EDF-0761721C5474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pic>
        <p:nvPicPr>
          <p:cNvPr id="6" name="email(1).png" descr="email(1).png">
            <a:extLst>
              <a:ext uri="{FF2B5EF4-FFF2-40B4-BE49-F238E27FC236}">
                <a16:creationId xmlns:a16="http://schemas.microsoft.com/office/drawing/2014/main" id="{AD655EDE-49B4-169C-EAA4-F88C1C53C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inkedin.png" descr="linkedin.png">
            <a:extLst>
              <a:ext uri="{FF2B5EF4-FFF2-40B4-BE49-F238E27FC236}">
                <a16:creationId xmlns:a16="http://schemas.microsoft.com/office/drawing/2014/main" id="{B6F15975-5916-0B7C-A11A-81FC9CF34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email@studenti.unisa.it…">
            <a:extLst>
              <a:ext uri="{FF2B5EF4-FFF2-40B4-BE49-F238E27FC236}">
                <a16:creationId xmlns:a16="http://schemas.microsoft.com/office/drawing/2014/main" id="{C0605712-7F1C-8FA1-6C26-7183370269AA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6"/>
              </a:rPr>
              <a:t>m.rossi67</a:t>
            </a:r>
            <a:r>
              <a:rPr dirty="0">
                <a:hlinkClick r:id="rId6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black_text-removebg-preview.png" descr="black_text-removebg-preview.png">
            <a:extLst>
              <a:ext uri="{FF2B5EF4-FFF2-40B4-BE49-F238E27FC236}">
                <a16:creationId xmlns:a16="http://schemas.microsoft.com/office/drawing/2014/main" id="{1FF2F5CD-9011-E3C7-BE7D-4A9AD79C56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5292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Descrizione dell’approccio utilizzato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4FECD-421F-60B6-7B7B-0B04F7195AE1}"/>
              </a:ext>
            </a:extLst>
          </p:cNvPr>
          <p:cNvSpPr txBox="1"/>
          <p:nvPr/>
        </p:nvSpPr>
        <p:spPr>
          <a:xfrm>
            <a:off x="616451" y="1776134"/>
            <a:ext cx="1178716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Individuazione dei criteri di inclusione-esclusione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149C9-B556-1915-0AE3-B90823C07DD0}"/>
              </a:ext>
            </a:extLst>
          </p:cNvPr>
          <p:cNvSpPr txBox="1"/>
          <p:nvPr/>
        </p:nvSpPr>
        <p:spPr>
          <a:xfrm>
            <a:off x="575778" y="2832108"/>
            <a:ext cx="11787168" cy="79078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Criteri di esclusione: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materiale tratto da libri o capitoli di libri;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materiale proveniente da sondaggi o tesi;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paper derivanti da conferenze;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lettere e note;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articoli non completamente accessibili o illegibili;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articoli prodotti prima del 2019 o non aderenti all’ambito di ricerca;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articoli non scritti in lingua inglese.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BD8754F-4866-33F9-2672-19390B6C4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013" y="2478283"/>
            <a:ext cx="940778" cy="94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Tesi…">
            <a:extLst>
              <a:ext uri="{FF2B5EF4-FFF2-40B4-BE49-F238E27FC236}">
                <a16:creationId xmlns:a16="http://schemas.microsoft.com/office/drawing/2014/main" id="{16CDE37E-33E9-00DA-2FE5-F999ABD6EBDF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pic>
        <p:nvPicPr>
          <p:cNvPr id="6" name="email(1).png" descr="email(1).png">
            <a:extLst>
              <a:ext uri="{FF2B5EF4-FFF2-40B4-BE49-F238E27FC236}">
                <a16:creationId xmlns:a16="http://schemas.microsoft.com/office/drawing/2014/main" id="{F79C673D-59BA-AA15-9FBF-B9CACE9CE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inkedin.png" descr="linkedin.png">
            <a:extLst>
              <a:ext uri="{FF2B5EF4-FFF2-40B4-BE49-F238E27FC236}">
                <a16:creationId xmlns:a16="http://schemas.microsoft.com/office/drawing/2014/main" id="{C7FE2D9A-9858-8D2C-A9EB-710500BE9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email@studenti.unisa.it…">
            <a:extLst>
              <a:ext uri="{FF2B5EF4-FFF2-40B4-BE49-F238E27FC236}">
                <a16:creationId xmlns:a16="http://schemas.microsoft.com/office/drawing/2014/main" id="{1D00323D-11B4-16DA-AFE7-DBFCF083F28F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6"/>
              </a:rPr>
              <a:t>m.rossi67</a:t>
            </a:r>
            <a:r>
              <a:rPr dirty="0">
                <a:hlinkClick r:id="rId6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black_text-removebg-preview.png" descr="black_text-removebg-preview.png">
            <a:extLst>
              <a:ext uri="{FF2B5EF4-FFF2-40B4-BE49-F238E27FC236}">
                <a16:creationId xmlns:a16="http://schemas.microsoft.com/office/drawing/2014/main" id="{F3352713-1BF1-C0D3-CD96-026E658CE9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3238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3" name="Titolo Tesi…"/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Intelligenza Artificiale in Medicina: Una Analisi Sistematica, Tool-Based dello Stato dell’Arte 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Muriel</a:t>
            </a:r>
            <a:r>
              <a:rPr dirty="0"/>
              <a:t> </a:t>
            </a:r>
            <a:r>
              <a:rPr lang="it-IT" dirty="0"/>
              <a:t>Rossi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304" name="email@studenti.unisa.it…"/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3"/>
              </a:rPr>
              <a:t>m.rossi67</a:t>
            </a:r>
            <a:r>
              <a:rPr dirty="0">
                <a:hlinkClick r:id="rId3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@</a:t>
            </a:r>
            <a:r>
              <a:rPr lang="it-IT" dirty="0"/>
              <a:t>Muriel Rossi</a:t>
            </a:r>
            <a:endParaRPr dirty="0"/>
          </a:p>
        </p:txBody>
      </p:sp>
      <p:pic>
        <p:nvPicPr>
          <p:cNvPr id="306" name="email.png" descr="emai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Introduzione e Background</a:t>
            </a:r>
            <a:endParaRPr dirty="0"/>
          </a:p>
        </p:txBody>
      </p:sp>
      <p:pic>
        <p:nvPicPr>
          <p:cNvPr id="313" name="image2.png" descr="image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linkedin(1).png" descr="linkedin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88B7BC-FF6E-0EA7-BB16-A271A7587501}"/>
              </a:ext>
            </a:extLst>
          </p:cNvPr>
          <p:cNvSpPr txBox="1"/>
          <p:nvPr/>
        </p:nvSpPr>
        <p:spPr>
          <a:xfrm>
            <a:off x="2146852" y="1757802"/>
            <a:ext cx="924338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IA in medicina</a:t>
            </a:r>
          </a:p>
        </p:txBody>
      </p:sp>
      <p:pic>
        <p:nvPicPr>
          <p:cNvPr id="8" name="Picture 7" descr="A picture containing person">
            <a:extLst>
              <a:ext uri="{FF2B5EF4-FFF2-40B4-BE49-F238E27FC236}">
                <a16:creationId xmlns:a16="http://schemas.microsoft.com/office/drawing/2014/main" id="{A4E643E5-5E8A-DFA4-2F1E-0EA95F198F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607" y="2757159"/>
            <a:ext cx="2717574" cy="2717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7A1346-9269-6350-25B6-4DED25AAB986}"/>
              </a:ext>
            </a:extLst>
          </p:cNvPr>
          <p:cNvSpPr txBox="1"/>
          <p:nvPr/>
        </p:nvSpPr>
        <p:spPr>
          <a:xfrm>
            <a:off x="4365321" y="3266567"/>
            <a:ext cx="8795401" cy="1782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32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Perchè è così necessaria?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8143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Descrizione dell’approccio utilizzato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4FECD-421F-60B6-7B7B-0B04F7195AE1}"/>
              </a:ext>
            </a:extLst>
          </p:cNvPr>
          <p:cNvSpPr txBox="1"/>
          <p:nvPr/>
        </p:nvSpPr>
        <p:spPr>
          <a:xfrm>
            <a:off x="616451" y="1776134"/>
            <a:ext cx="1178716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Individuazione dei criteri di inclusione-esclusione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149C9-B556-1915-0AE3-B90823C07DD0}"/>
              </a:ext>
            </a:extLst>
          </p:cNvPr>
          <p:cNvSpPr txBox="1"/>
          <p:nvPr/>
        </p:nvSpPr>
        <p:spPr>
          <a:xfrm>
            <a:off x="575778" y="2832108"/>
            <a:ext cx="11787168" cy="818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Criteri di esclusione: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materiale tratto da libri o capitoli di libri;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materiale proveniente da sondaggi o tesi;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paper derivanti da conferenze;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lettere e note;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articoli non completamente accessibili o illegibili;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articoli prodotti prima del 2019 o non aderenti all’ambito di ricerca;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articoli non scritti in lingua inglese.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66B6B-8775-C34C-2C26-1E1E493A7872}"/>
              </a:ext>
            </a:extLst>
          </p:cNvPr>
          <p:cNvSpPr txBox="1"/>
          <p:nvPr/>
        </p:nvSpPr>
        <p:spPr>
          <a:xfrm>
            <a:off x="6844925" y="2832108"/>
            <a:ext cx="6105761" cy="5355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Criteri di inclusione: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852A8B-6FD4-A398-2C65-91B5D51B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013" y="2478283"/>
            <a:ext cx="940778" cy="94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Tesi…">
            <a:extLst>
              <a:ext uri="{FF2B5EF4-FFF2-40B4-BE49-F238E27FC236}">
                <a16:creationId xmlns:a16="http://schemas.microsoft.com/office/drawing/2014/main" id="{BF48D044-6FAF-AF4E-6458-BFB77A3CEBE8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pic>
        <p:nvPicPr>
          <p:cNvPr id="6" name="email(1).png" descr="email(1).png">
            <a:extLst>
              <a:ext uri="{FF2B5EF4-FFF2-40B4-BE49-F238E27FC236}">
                <a16:creationId xmlns:a16="http://schemas.microsoft.com/office/drawing/2014/main" id="{EACB50AA-BD80-A0B6-B985-5B6F3A76A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linkedin.png" descr="linkedin.png">
            <a:extLst>
              <a:ext uri="{FF2B5EF4-FFF2-40B4-BE49-F238E27FC236}">
                <a16:creationId xmlns:a16="http://schemas.microsoft.com/office/drawing/2014/main" id="{2567723A-F29D-100D-C22A-8518CDD96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email@studenti.unisa.it…">
            <a:extLst>
              <a:ext uri="{FF2B5EF4-FFF2-40B4-BE49-F238E27FC236}">
                <a16:creationId xmlns:a16="http://schemas.microsoft.com/office/drawing/2014/main" id="{458D0CC9-B505-C1B7-29FE-8DB30E87E6F3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6"/>
              </a:rPr>
              <a:t>m.rossi67</a:t>
            </a:r>
            <a:r>
              <a:rPr dirty="0">
                <a:hlinkClick r:id="rId6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" name="black_text-removebg-preview.png" descr="black_text-removebg-preview.png">
            <a:extLst>
              <a:ext uri="{FF2B5EF4-FFF2-40B4-BE49-F238E27FC236}">
                <a16:creationId xmlns:a16="http://schemas.microsoft.com/office/drawing/2014/main" id="{6CE0FFA5-77B0-1A9E-E6C5-1617402713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032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Descrizione dell’approccio utilizzato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4FECD-421F-60B6-7B7B-0B04F7195AE1}"/>
              </a:ext>
            </a:extLst>
          </p:cNvPr>
          <p:cNvSpPr txBox="1"/>
          <p:nvPr/>
        </p:nvSpPr>
        <p:spPr>
          <a:xfrm>
            <a:off x="616451" y="1776134"/>
            <a:ext cx="1178716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Individuazione dei criteri di inclusione-esclusione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149C9-B556-1915-0AE3-B90823C07DD0}"/>
              </a:ext>
            </a:extLst>
          </p:cNvPr>
          <p:cNvSpPr txBox="1"/>
          <p:nvPr/>
        </p:nvSpPr>
        <p:spPr>
          <a:xfrm>
            <a:off x="575778" y="2832108"/>
            <a:ext cx="11787167" cy="818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Criteri di esclusione: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materiale tratto da libri o capitoli di libri;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materiale proveniente da sondaggi o tesi;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paper derivanti da conferenze;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lettere e note;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articoli non completamente accessibili o illegibili;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articoli prodotti prima del 2019 o non aderenti all’ambito di ricerca;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articoli non scritti in lingua inglese.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66B6B-8775-C34C-2C26-1E1E493A7872}"/>
              </a:ext>
            </a:extLst>
          </p:cNvPr>
          <p:cNvSpPr txBox="1"/>
          <p:nvPr/>
        </p:nvSpPr>
        <p:spPr>
          <a:xfrm>
            <a:off x="6844925" y="2832108"/>
            <a:ext cx="6105761" cy="14998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Criteri di inclusione: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articoli che trattavano dell’utilizzo dell’IA in ricerche mediche</a:t>
            </a:r>
            <a:endParaRPr lang="it-IT" sz="3200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111ACC0-E1B4-5389-9804-68F066B61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013" y="2478283"/>
            <a:ext cx="940778" cy="94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Tesi…">
            <a:extLst>
              <a:ext uri="{FF2B5EF4-FFF2-40B4-BE49-F238E27FC236}">
                <a16:creationId xmlns:a16="http://schemas.microsoft.com/office/drawing/2014/main" id="{06020E99-BA9D-80E1-6893-4AB35DD80D6B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pic>
        <p:nvPicPr>
          <p:cNvPr id="5" name="email(1).png" descr="email(1).png">
            <a:extLst>
              <a:ext uri="{FF2B5EF4-FFF2-40B4-BE49-F238E27FC236}">
                <a16:creationId xmlns:a16="http://schemas.microsoft.com/office/drawing/2014/main" id="{C683FE9D-F507-F85A-CFCE-ED504E88B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linkedin.png" descr="linkedin.png">
            <a:extLst>
              <a:ext uri="{FF2B5EF4-FFF2-40B4-BE49-F238E27FC236}">
                <a16:creationId xmlns:a16="http://schemas.microsoft.com/office/drawing/2014/main" id="{958F4A18-F512-EAFD-A9C4-5A545B2AE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email@studenti.unisa.it…">
            <a:extLst>
              <a:ext uri="{FF2B5EF4-FFF2-40B4-BE49-F238E27FC236}">
                <a16:creationId xmlns:a16="http://schemas.microsoft.com/office/drawing/2014/main" id="{9EA9F197-159C-C538-61F0-5760418C3395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6"/>
              </a:rPr>
              <a:t>m.rossi67</a:t>
            </a:r>
            <a:r>
              <a:rPr dirty="0">
                <a:hlinkClick r:id="rId6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black_text-removebg-preview.png" descr="black_text-removebg-preview.png">
            <a:extLst>
              <a:ext uri="{FF2B5EF4-FFF2-40B4-BE49-F238E27FC236}">
                <a16:creationId xmlns:a16="http://schemas.microsoft.com/office/drawing/2014/main" id="{318B8480-3757-EB9D-C6D7-21CC0ED4B9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5269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Descrizione dell’approccio utilizzato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4FECD-421F-60B6-7B7B-0B04F7195AE1}"/>
              </a:ext>
            </a:extLst>
          </p:cNvPr>
          <p:cNvSpPr txBox="1"/>
          <p:nvPr/>
        </p:nvSpPr>
        <p:spPr>
          <a:xfrm>
            <a:off x="2146852" y="1757802"/>
            <a:ext cx="924338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Tecnica di ricerca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A7A13-031C-90DA-27FD-665165AB72D0}"/>
              </a:ext>
            </a:extLst>
          </p:cNvPr>
          <p:cNvSpPr txBox="1"/>
          <p:nvPr/>
        </p:nvSpPr>
        <p:spPr>
          <a:xfrm>
            <a:off x="983156" y="2955736"/>
            <a:ext cx="10904041" cy="5656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Systematic Literature Review: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</a:rPr>
              <a:t>Formulazione della query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</a:rPr>
              <a:t>Individuazione dei criteri di inclusione-esclusione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</a:rPr>
              <a:t>Raccolta e selezione degli articoli</a:t>
            </a:r>
          </a:p>
          <a:p>
            <a:endParaRPr lang="it-IT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0F38C42-7F1C-082C-FF0D-672AA5E80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896" y="2646098"/>
            <a:ext cx="1049130" cy="10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Tesi…">
            <a:extLst>
              <a:ext uri="{FF2B5EF4-FFF2-40B4-BE49-F238E27FC236}">
                <a16:creationId xmlns:a16="http://schemas.microsoft.com/office/drawing/2014/main" id="{B70232DC-DAC5-CE5E-8C9F-E86150AEFD9C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pic>
        <p:nvPicPr>
          <p:cNvPr id="6" name="email(1).png" descr="email(1).png">
            <a:extLst>
              <a:ext uri="{FF2B5EF4-FFF2-40B4-BE49-F238E27FC236}">
                <a16:creationId xmlns:a16="http://schemas.microsoft.com/office/drawing/2014/main" id="{D5D20921-07FF-8476-F6F9-B7F51B2ED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inkedin.png" descr="linkedin.png">
            <a:extLst>
              <a:ext uri="{FF2B5EF4-FFF2-40B4-BE49-F238E27FC236}">
                <a16:creationId xmlns:a16="http://schemas.microsoft.com/office/drawing/2014/main" id="{33EECBBE-251E-4768-8CC1-BCC9EFED3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email@studenti.unisa.it…">
            <a:extLst>
              <a:ext uri="{FF2B5EF4-FFF2-40B4-BE49-F238E27FC236}">
                <a16:creationId xmlns:a16="http://schemas.microsoft.com/office/drawing/2014/main" id="{D0D38B1D-5637-8EDD-4E30-1325DAA531E9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6"/>
              </a:rPr>
              <a:t>m.rossi67</a:t>
            </a:r>
            <a:r>
              <a:rPr dirty="0">
                <a:hlinkClick r:id="rId6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black_text-removebg-preview.png" descr="black_text-removebg-preview.png">
            <a:extLst>
              <a:ext uri="{FF2B5EF4-FFF2-40B4-BE49-F238E27FC236}">
                <a16:creationId xmlns:a16="http://schemas.microsoft.com/office/drawing/2014/main" id="{A782E8F6-1FE8-FBAA-CAFB-9C90790E9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5913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Descrizione dell’approccio utilizzato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4FECD-421F-60B6-7B7B-0B04F7195AE1}"/>
              </a:ext>
            </a:extLst>
          </p:cNvPr>
          <p:cNvSpPr txBox="1"/>
          <p:nvPr/>
        </p:nvSpPr>
        <p:spPr>
          <a:xfrm>
            <a:off x="616451" y="1776134"/>
            <a:ext cx="1178716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Raccolta e selezione degli articoli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149C9-B556-1915-0AE3-B90823C07DD0}"/>
              </a:ext>
            </a:extLst>
          </p:cNvPr>
          <p:cNvSpPr txBox="1"/>
          <p:nvPr/>
        </p:nvSpPr>
        <p:spPr>
          <a:xfrm>
            <a:off x="768853" y="2854002"/>
            <a:ext cx="10522000" cy="372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Ricerca e prima selezione tramite le Search APIs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dirty="0">
                <a:solidFill>
                  <a:schemeClr val="bg1"/>
                </a:solidFill>
              </a:rPr>
              <a:t>di</a:t>
            </a:r>
            <a:r>
              <a:rPr lang="it-IT" sz="2800" b="1" dirty="0">
                <a:solidFill>
                  <a:schemeClr val="bg1"/>
                </a:solidFill>
              </a:rPr>
              <a:t> Scopus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4" name="Titolo Tesi…">
            <a:extLst>
              <a:ext uri="{FF2B5EF4-FFF2-40B4-BE49-F238E27FC236}">
                <a16:creationId xmlns:a16="http://schemas.microsoft.com/office/drawing/2014/main" id="{3CF9D1E2-65F0-03CD-2214-401059D9C32A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pic>
        <p:nvPicPr>
          <p:cNvPr id="5" name="email(1).png" descr="email(1).png">
            <a:extLst>
              <a:ext uri="{FF2B5EF4-FFF2-40B4-BE49-F238E27FC236}">
                <a16:creationId xmlns:a16="http://schemas.microsoft.com/office/drawing/2014/main" id="{2D85491F-6AD1-E226-C1AB-17220453D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linkedin.png" descr="linkedin.png">
            <a:extLst>
              <a:ext uri="{FF2B5EF4-FFF2-40B4-BE49-F238E27FC236}">
                <a16:creationId xmlns:a16="http://schemas.microsoft.com/office/drawing/2014/main" id="{711AD913-9DB7-19AB-AD24-F1BCC8C8D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email@studenti.unisa.it…">
            <a:extLst>
              <a:ext uri="{FF2B5EF4-FFF2-40B4-BE49-F238E27FC236}">
                <a16:creationId xmlns:a16="http://schemas.microsoft.com/office/drawing/2014/main" id="{203FAF6C-A7F7-AEAC-826E-454C340D7FFB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m.rossi67</a:t>
            </a:r>
            <a:r>
              <a:rPr dirty="0">
                <a:hlinkClick r:id="rId5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black_text-removebg-preview.png" descr="black_text-removebg-preview.png">
            <a:extLst>
              <a:ext uri="{FF2B5EF4-FFF2-40B4-BE49-F238E27FC236}">
                <a16:creationId xmlns:a16="http://schemas.microsoft.com/office/drawing/2014/main" id="{681346A7-2B7D-C3C6-7D2D-467A55B40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7286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Descrizione dell’approccio utilizzato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4FECD-421F-60B6-7B7B-0B04F7195AE1}"/>
              </a:ext>
            </a:extLst>
          </p:cNvPr>
          <p:cNvSpPr txBox="1"/>
          <p:nvPr/>
        </p:nvSpPr>
        <p:spPr>
          <a:xfrm>
            <a:off x="616451" y="1776134"/>
            <a:ext cx="1178716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Raccolta e selezione degli articoli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149C9-B556-1915-0AE3-B90823C07DD0}"/>
              </a:ext>
            </a:extLst>
          </p:cNvPr>
          <p:cNvSpPr txBox="1"/>
          <p:nvPr/>
        </p:nvSpPr>
        <p:spPr>
          <a:xfrm>
            <a:off x="768853" y="2854002"/>
            <a:ext cx="10522000" cy="4526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Ricerca e prima selezione tramite le Search APIs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dirty="0">
                <a:solidFill>
                  <a:schemeClr val="bg1"/>
                </a:solidFill>
              </a:rPr>
              <a:t>di</a:t>
            </a:r>
            <a:r>
              <a:rPr lang="it-IT" sz="2800" b="1" dirty="0">
                <a:solidFill>
                  <a:schemeClr val="bg1"/>
                </a:solidFill>
              </a:rPr>
              <a:t> Scopus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dirty="0">
                <a:solidFill>
                  <a:schemeClr val="bg1"/>
                </a:solidFill>
              </a:rPr>
              <a:t>Seconda selezione, effettuata attraverso il titolo</a:t>
            </a:r>
          </a:p>
          <a:p>
            <a:endParaRPr lang="it-IT" sz="2800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4" name="Titolo Tesi…">
            <a:extLst>
              <a:ext uri="{FF2B5EF4-FFF2-40B4-BE49-F238E27FC236}">
                <a16:creationId xmlns:a16="http://schemas.microsoft.com/office/drawing/2014/main" id="{3CF9D1E2-65F0-03CD-2214-401059D9C32A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pic>
        <p:nvPicPr>
          <p:cNvPr id="5" name="email(1).png" descr="email(1).png">
            <a:extLst>
              <a:ext uri="{FF2B5EF4-FFF2-40B4-BE49-F238E27FC236}">
                <a16:creationId xmlns:a16="http://schemas.microsoft.com/office/drawing/2014/main" id="{2D85491F-6AD1-E226-C1AB-17220453D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linkedin.png" descr="linkedin.png">
            <a:extLst>
              <a:ext uri="{FF2B5EF4-FFF2-40B4-BE49-F238E27FC236}">
                <a16:creationId xmlns:a16="http://schemas.microsoft.com/office/drawing/2014/main" id="{711AD913-9DB7-19AB-AD24-F1BCC8C8D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email@studenti.unisa.it…">
            <a:extLst>
              <a:ext uri="{FF2B5EF4-FFF2-40B4-BE49-F238E27FC236}">
                <a16:creationId xmlns:a16="http://schemas.microsoft.com/office/drawing/2014/main" id="{203FAF6C-A7F7-AEAC-826E-454C340D7FFB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m.rossi67</a:t>
            </a:r>
            <a:r>
              <a:rPr dirty="0">
                <a:hlinkClick r:id="rId5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black_text-removebg-preview.png" descr="black_text-removebg-preview.png">
            <a:extLst>
              <a:ext uri="{FF2B5EF4-FFF2-40B4-BE49-F238E27FC236}">
                <a16:creationId xmlns:a16="http://schemas.microsoft.com/office/drawing/2014/main" id="{681346A7-2B7D-C3C6-7D2D-467A55B40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65610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Descrizione dell’approccio utilizzato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4FECD-421F-60B6-7B7B-0B04F7195AE1}"/>
              </a:ext>
            </a:extLst>
          </p:cNvPr>
          <p:cNvSpPr txBox="1"/>
          <p:nvPr/>
        </p:nvSpPr>
        <p:spPr>
          <a:xfrm>
            <a:off x="616451" y="1776134"/>
            <a:ext cx="1178716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Raccolta e selezione degli articoli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149C9-B556-1915-0AE3-B90823C07DD0}"/>
              </a:ext>
            </a:extLst>
          </p:cNvPr>
          <p:cNvSpPr txBox="1"/>
          <p:nvPr/>
        </p:nvSpPr>
        <p:spPr>
          <a:xfrm>
            <a:off x="768853" y="2854002"/>
            <a:ext cx="10522000" cy="5324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Ricerca e prima selezione tramite le Search APIs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dirty="0">
                <a:solidFill>
                  <a:schemeClr val="bg1"/>
                </a:solidFill>
              </a:rPr>
              <a:t>di</a:t>
            </a:r>
            <a:r>
              <a:rPr lang="it-IT" sz="2800" b="1" dirty="0">
                <a:solidFill>
                  <a:schemeClr val="bg1"/>
                </a:solidFill>
              </a:rPr>
              <a:t> Scopus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dirty="0">
                <a:solidFill>
                  <a:schemeClr val="bg1"/>
                </a:solidFill>
              </a:rPr>
              <a:t>Seconda selezione, effettuata attraverso il titolo</a:t>
            </a:r>
          </a:p>
          <a:p>
            <a:endParaRPr lang="it-IT" sz="2800" dirty="0">
              <a:solidFill>
                <a:schemeClr val="bg1"/>
              </a:solidFill>
            </a:endParaRPr>
          </a:p>
          <a:p>
            <a:r>
              <a:rPr lang="it-IT" sz="2800" dirty="0">
                <a:solidFill>
                  <a:schemeClr val="bg1"/>
                </a:solidFill>
              </a:rPr>
              <a:t>Download del materiale selezionato tramite Selenium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4" name="Titolo Tesi…">
            <a:extLst>
              <a:ext uri="{FF2B5EF4-FFF2-40B4-BE49-F238E27FC236}">
                <a16:creationId xmlns:a16="http://schemas.microsoft.com/office/drawing/2014/main" id="{3CF9D1E2-65F0-03CD-2214-401059D9C32A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pic>
        <p:nvPicPr>
          <p:cNvPr id="5" name="email(1).png" descr="email(1).png">
            <a:extLst>
              <a:ext uri="{FF2B5EF4-FFF2-40B4-BE49-F238E27FC236}">
                <a16:creationId xmlns:a16="http://schemas.microsoft.com/office/drawing/2014/main" id="{2D85491F-6AD1-E226-C1AB-17220453D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linkedin.png" descr="linkedin.png">
            <a:extLst>
              <a:ext uri="{FF2B5EF4-FFF2-40B4-BE49-F238E27FC236}">
                <a16:creationId xmlns:a16="http://schemas.microsoft.com/office/drawing/2014/main" id="{711AD913-9DB7-19AB-AD24-F1BCC8C8D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email@studenti.unisa.it…">
            <a:extLst>
              <a:ext uri="{FF2B5EF4-FFF2-40B4-BE49-F238E27FC236}">
                <a16:creationId xmlns:a16="http://schemas.microsoft.com/office/drawing/2014/main" id="{203FAF6C-A7F7-AEAC-826E-454C340D7FFB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m.rossi67</a:t>
            </a:r>
            <a:r>
              <a:rPr dirty="0">
                <a:hlinkClick r:id="rId5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black_text-removebg-preview.png" descr="black_text-removebg-preview.png">
            <a:extLst>
              <a:ext uri="{FF2B5EF4-FFF2-40B4-BE49-F238E27FC236}">
                <a16:creationId xmlns:a16="http://schemas.microsoft.com/office/drawing/2014/main" id="{681346A7-2B7D-C3C6-7D2D-467A55B40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2" descr="Selenium è un feroce toolkit per gli sviluppatori">
            <a:extLst>
              <a:ext uri="{FF2B5EF4-FFF2-40B4-BE49-F238E27FC236}">
                <a16:creationId xmlns:a16="http://schemas.microsoft.com/office/drawing/2014/main" id="{F4445CD9-8C5B-F88D-5894-1538EC656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142" y="5583487"/>
            <a:ext cx="2444805" cy="126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644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Descrizione dell’approccio utilizzato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4FECD-421F-60B6-7B7B-0B04F7195AE1}"/>
              </a:ext>
            </a:extLst>
          </p:cNvPr>
          <p:cNvSpPr txBox="1"/>
          <p:nvPr/>
        </p:nvSpPr>
        <p:spPr>
          <a:xfrm>
            <a:off x="616451" y="1776134"/>
            <a:ext cx="1178716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Raccolta e selezione degli articoli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149C9-B556-1915-0AE3-B90823C07DD0}"/>
              </a:ext>
            </a:extLst>
          </p:cNvPr>
          <p:cNvSpPr txBox="1"/>
          <p:nvPr/>
        </p:nvSpPr>
        <p:spPr>
          <a:xfrm>
            <a:off x="768853" y="2854002"/>
            <a:ext cx="10522000" cy="61227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Ricerca e prima selezione tramite le Search APIs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dirty="0">
                <a:solidFill>
                  <a:schemeClr val="bg1"/>
                </a:solidFill>
              </a:rPr>
              <a:t>di</a:t>
            </a:r>
            <a:r>
              <a:rPr lang="it-IT" sz="2800" b="1" dirty="0">
                <a:solidFill>
                  <a:schemeClr val="bg1"/>
                </a:solidFill>
              </a:rPr>
              <a:t> Scopus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dirty="0">
                <a:solidFill>
                  <a:schemeClr val="bg1"/>
                </a:solidFill>
              </a:rPr>
              <a:t>Seconda selezione, effettuata attraverso il titolo</a:t>
            </a:r>
          </a:p>
          <a:p>
            <a:endParaRPr lang="it-IT" sz="2800" dirty="0">
              <a:solidFill>
                <a:schemeClr val="bg1"/>
              </a:solidFill>
            </a:endParaRPr>
          </a:p>
          <a:p>
            <a:r>
              <a:rPr lang="it-IT" sz="2800" dirty="0">
                <a:solidFill>
                  <a:schemeClr val="bg1"/>
                </a:solidFill>
              </a:rPr>
              <a:t>Download del materiale selezionato tramite Selenium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sz="2800" dirty="0">
                <a:solidFill>
                  <a:schemeClr val="bg1"/>
                </a:solidFill>
              </a:rPr>
              <a:t>Conversione degli articoli da formato pdf al csv </a:t>
            </a:r>
          </a:p>
          <a:p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4" name="Titolo Tesi…">
            <a:extLst>
              <a:ext uri="{FF2B5EF4-FFF2-40B4-BE49-F238E27FC236}">
                <a16:creationId xmlns:a16="http://schemas.microsoft.com/office/drawing/2014/main" id="{3CF9D1E2-65F0-03CD-2214-401059D9C32A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pic>
        <p:nvPicPr>
          <p:cNvPr id="5" name="email(1).png" descr="email(1).png">
            <a:extLst>
              <a:ext uri="{FF2B5EF4-FFF2-40B4-BE49-F238E27FC236}">
                <a16:creationId xmlns:a16="http://schemas.microsoft.com/office/drawing/2014/main" id="{2D85491F-6AD1-E226-C1AB-17220453D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linkedin.png" descr="linkedin.png">
            <a:extLst>
              <a:ext uri="{FF2B5EF4-FFF2-40B4-BE49-F238E27FC236}">
                <a16:creationId xmlns:a16="http://schemas.microsoft.com/office/drawing/2014/main" id="{711AD913-9DB7-19AB-AD24-F1BCC8C8D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email@studenti.unisa.it…">
            <a:extLst>
              <a:ext uri="{FF2B5EF4-FFF2-40B4-BE49-F238E27FC236}">
                <a16:creationId xmlns:a16="http://schemas.microsoft.com/office/drawing/2014/main" id="{203FAF6C-A7F7-AEAC-826E-454C340D7FFB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m.rossi67</a:t>
            </a:r>
            <a:r>
              <a:rPr dirty="0">
                <a:hlinkClick r:id="rId5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black_text-removebg-preview.png" descr="black_text-removebg-preview.png">
            <a:extLst>
              <a:ext uri="{FF2B5EF4-FFF2-40B4-BE49-F238E27FC236}">
                <a16:creationId xmlns:a16="http://schemas.microsoft.com/office/drawing/2014/main" id="{681346A7-2B7D-C3C6-7D2D-467A55B40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2" descr="Selenium è un feroce toolkit per gli sviluppatori">
            <a:extLst>
              <a:ext uri="{FF2B5EF4-FFF2-40B4-BE49-F238E27FC236}">
                <a16:creationId xmlns:a16="http://schemas.microsoft.com/office/drawing/2014/main" id="{F4445CD9-8C5B-F88D-5894-1538EC656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142" y="5583487"/>
            <a:ext cx="2444805" cy="126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367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Descrizione dell’approccio utilizzato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4FECD-421F-60B6-7B7B-0B04F7195AE1}"/>
              </a:ext>
            </a:extLst>
          </p:cNvPr>
          <p:cNvSpPr txBox="1"/>
          <p:nvPr/>
        </p:nvSpPr>
        <p:spPr>
          <a:xfrm>
            <a:off x="616451" y="1776134"/>
            <a:ext cx="1178716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Raccolta e selezione degli articoli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C6702-5A78-E216-356A-98A3AE85BC97}"/>
              </a:ext>
            </a:extLst>
          </p:cNvPr>
          <p:cNvSpPr txBox="1"/>
          <p:nvPr/>
        </p:nvSpPr>
        <p:spPr>
          <a:xfrm>
            <a:off x="8485030" y="2753220"/>
            <a:ext cx="5384296" cy="5355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Pulizia dei dati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56E37-51E8-C05A-285E-C239C143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942" y="6599105"/>
            <a:ext cx="1351306" cy="135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Tesi…">
            <a:extLst>
              <a:ext uri="{FF2B5EF4-FFF2-40B4-BE49-F238E27FC236}">
                <a16:creationId xmlns:a16="http://schemas.microsoft.com/office/drawing/2014/main" id="{3AA27303-B967-D227-88C8-F6BB815FA6D2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pic>
        <p:nvPicPr>
          <p:cNvPr id="5" name="email(1).png" descr="email(1).png">
            <a:extLst>
              <a:ext uri="{FF2B5EF4-FFF2-40B4-BE49-F238E27FC236}">
                <a16:creationId xmlns:a16="http://schemas.microsoft.com/office/drawing/2014/main" id="{AE3FAF63-BD82-4239-6DB8-148094E3B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inkedin.png" descr="linkedin.png">
            <a:extLst>
              <a:ext uri="{FF2B5EF4-FFF2-40B4-BE49-F238E27FC236}">
                <a16:creationId xmlns:a16="http://schemas.microsoft.com/office/drawing/2014/main" id="{4550E8FE-32CB-BFDE-FA3C-90B52509D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email@studenti.unisa.it…">
            <a:extLst>
              <a:ext uri="{FF2B5EF4-FFF2-40B4-BE49-F238E27FC236}">
                <a16:creationId xmlns:a16="http://schemas.microsoft.com/office/drawing/2014/main" id="{7F810B54-5A2B-9638-BA27-9C2DB6B95E1F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6"/>
              </a:rPr>
              <a:t>m.rossi67</a:t>
            </a:r>
            <a:r>
              <a:rPr dirty="0">
                <a:hlinkClick r:id="rId6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black_text-removebg-preview.png" descr="black_text-removebg-preview.png">
            <a:extLst>
              <a:ext uri="{FF2B5EF4-FFF2-40B4-BE49-F238E27FC236}">
                <a16:creationId xmlns:a16="http://schemas.microsoft.com/office/drawing/2014/main" id="{24628805-A8B1-8587-2271-25C62FB141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6926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Descrizione dell’approccio utilizzato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4FECD-421F-60B6-7B7B-0B04F7195AE1}"/>
              </a:ext>
            </a:extLst>
          </p:cNvPr>
          <p:cNvSpPr txBox="1"/>
          <p:nvPr/>
        </p:nvSpPr>
        <p:spPr>
          <a:xfrm>
            <a:off x="616451" y="1776134"/>
            <a:ext cx="1178716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Raccolta e selezione degli articoli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C6702-5A78-E216-356A-98A3AE85BC97}"/>
              </a:ext>
            </a:extLst>
          </p:cNvPr>
          <p:cNvSpPr txBox="1"/>
          <p:nvPr/>
        </p:nvSpPr>
        <p:spPr>
          <a:xfrm>
            <a:off x="8485030" y="2753220"/>
            <a:ext cx="5384296" cy="5355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Pulizia dei dati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9B7C7-4E99-6A28-1384-2CB67A9CEA74}"/>
              </a:ext>
            </a:extLst>
          </p:cNvPr>
          <p:cNvSpPr txBox="1"/>
          <p:nvPr/>
        </p:nvSpPr>
        <p:spPr>
          <a:xfrm>
            <a:off x="7558698" y="3412608"/>
            <a:ext cx="5384296" cy="3073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tabLst/>
            </a:pPr>
            <a:r>
              <a:rPr lang="it-IT" sz="2400" dirty="0">
                <a:solidFill>
                  <a:schemeClr val="bg1"/>
                </a:solidFill>
              </a:rPr>
              <a:t>Tra le principali funzioni utilizzate: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sz="2400" dirty="0">
                <a:solidFill>
                  <a:schemeClr val="bg1"/>
                </a:solidFill>
              </a:rPr>
              <a:t>hrefRemover ed httpRemover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w</a:t>
            </a:r>
            <a:r>
              <a:rPr lang="it-IT" sz="2400" dirty="0">
                <a:solidFill>
                  <a:schemeClr val="bg1"/>
                </a:solidFill>
              </a:rPr>
              <a:t>ordCorrection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excludeNotEnglish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AEBFDC1-8C06-9877-672E-DDA080F75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942" y="6599105"/>
            <a:ext cx="1351306" cy="135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Tesi…">
            <a:extLst>
              <a:ext uri="{FF2B5EF4-FFF2-40B4-BE49-F238E27FC236}">
                <a16:creationId xmlns:a16="http://schemas.microsoft.com/office/drawing/2014/main" id="{C6BD9A34-8616-C02F-D509-F7322E3190CA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pic>
        <p:nvPicPr>
          <p:cNvPr id="10" name="email(1).png" descr="email(1).png">
            <a:extLst>
              <a:ext uri="{FF2B5EF4-FFF2-40B4-BE49-F238E27FC236}">
                <a16:creationId xmlns:a16="http://schemas.microsoft.com/office/drawing/2014/main" id="{D0AD849D-17E5-3986-C411-FB06D4D5A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inkedin.png" descr="linkedin.png">
            <a:extLst>
              <a:ext uri="{FF2B5EF4-FFF2-40B4-BE49-F238E27FC236}">
                <a16:creationId xmlns:a16="http://schemas.microsoft.com/office/drawing/2014/main" id="{DC413391-CB73-BF9B-B33B-016A4B46C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email@studenti.unisa.it…">
            <a:extLst>
              <a:ext uri="{FF2B5EF4-FFF2-40B4-BE49-F238E27FC236}">
                <a16:creationId xmlns:a16="http://schemas.microsoft.com/office/drawing/2014/main" id="{3D4B889C-9B04-E70C-E62F-8CA3A845C8E5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6"/>
              </a:rPr>
              <a:t>m.rossi67</a:t>
            </a:r>
            <a:r>
              <a:rPr dirty="0">
                <a:hlinkClick r:id="rId6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3" name="black_text-removebg-preview.png" descr="black_text-removebg-preview.png">
            <a:extLst>
              <a:ext uri="{FF2B5EF4-FFF2-40B4-BE49-F238E27FC236}">
                <a16:creationId xmlns:a16="http://schemas.microsoft.com/office/drawing/2014/main" id="{D114A9ED-5BF9-386C-F461-8E9470484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514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Descrizione dell’approccio utilizzato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4FECD-421F-60B6-7B7B-0B04F7195AE1}"/>
              </a:ext>
            </a:extLst>
          </p:cNvPr>
          <p:cNvSpPr txBox="1"/>
          <p:nvPr/>
        </p:nvSpPr>
        <p:spPr>
          <a:xfrm>
            <a:off x="616451" y="1776134"/>
            <a:ext cx="1178716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Raccolta e selezione degli articoli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C6702-5A78-E216-356A-98A3AE85BC97}"/>
              </a:ext>
            </a:extLst>
          </p:cNvPr>
          <p:cNvSpPr txBox="1"/>
          <p:nvPr/>
        </p:nvSpPr>
        <p:spPr>
          <a:xfrm>
            <a:off x="8485030" y="2753220"/>
            <a:ext cx="5384296" cy="5355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Pulizia dei dati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9B7C7-4E99-6A28-1384-2CB67A9CEA74}"/>
              </a:ext>
            </a:extLst>
          </p:cNvPr>
          <p:cNvSpPr txBox="1"/>
          <p:nvPr/>
        </p:nvSpPr>
        <p:spPr>
          <a:xfrm>
            <a:off x="7558698" y="3412608"/>
            <a:ext cx="5384296" cy="3073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tabLst/>
            </a:pPr>
            <a:r>
              <a:rPr lang="it-IT" sz="2400" dirty="0">
                <a:solidFill>
                  <a:schemeClr val="bg1"/>
                </a:solidFill>
              </a:rPr>
              <a:t>Tra le principali funzioni utilizzate: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sz="2400" dirty="0">
                <a:solidFill>
                  <a:schemeClr val="bg1"/>
                </a:solidFill>
              </a:rPr>
              <a:t>hrefRemover ed httpRemover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w</a:t>
            </a:r>
            <a:r>
              <a:rPr lang="it-IT" sz="2400" dirty="0">
                <a:solidFill>
                  <a:schemeClr val="bg1"/>
                </a:solidFill>
              </a:rPr>
              <a:t>ordCorrection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excludeNotEnglish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75A9FB-CDA6-0E41-E700-2ED01E655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942" y="6599105"/>
            <a:ext cx="1351306" cy="135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Tesi…">
            <a:extLst>
              <a:ext uri="{FF2B5EF4-FFF2-40B4-BE49-F238E27FC236}">
                <a16:creationId xmlns:a16="http://schemas.microsoft.com/office/drawing/2014/main" id="{EA45703B-08C2-B5BD-ECAA-570C2E9F55B2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pic>
        <p:nvPicPr>
          <p:cNvPr id="8" name="email(1).png" descr="email(1).png">
            <a:extLst>
              <a:ext uri="{FF2B5EF4-FFF2-40B4-BE49-F238E27FC236}">
                <a16:creationId xmlns:a16="http://schemas.microsoft.com/office/drawing/2014/main" id="{D58B0FBB-6F2C-7A57-44A3-3DA025F89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inkedin.png" descr="linkedin.png">
            <a:extLst>
              <a:ext uri="{FF2B5EF4-FFF2-40B4-BE49-F238E27FC236}">
                <a16:creationId xmlns:a16="http://schemas.microsoft.com/office/drawing/2014/main" id="{FDBCC7BE-D5F3-A2E4-B86E-EE92AD311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email@studenti.unisa.it…">
            <a:extLst>
              <a:ext uri="{FF2B5EF4-FFF2-40B4-BE49-F238E27FC236}">
                <a16:creationId xmlns:a16="http://schemas.microsoft.com/office/drawing/2014/main" id="{29A2D860-786A-873B-0B16-A3B8AFB2F7B1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6"/>
              </a:rPr>
              <a:t>m.rossi67</a:t>
            </a:r>
            <a:r>
              <a:rPr dirty="0">
                <a:hlinkClick r:id="rId6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3" name="black_text-removebg-preview.png" descr="black_text-removebg-preview.png">
            <a:extLst>
              <a:ext uri="{FF2B5EF4-FFF2-40B4-BE49-F238E27FC236}">
                <a16:creationId xmlns:a16="http://schemas.microsoft.com/office/drawing/2014/main" id="{99A548A4-2880-02EA-C742-37F91597F7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8" name="Picture 4" descr="18,764 Data Cleaning Stock Photos, Pictures &amp; Royalty-Free Images - iStock">
            <a:extLst>
              <a:ext uri="{FF2B5EF4-FFF2-40B4-BE49-F238E27FC236}">
                <a16:creationId xmlns:a16="http://schemas.microsoft.com/office/drawing/2014/main" id="{CACF3D17-DC11-57D4-B22F-A2295ED6A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61" y="2900069"/>
            <a:ext cx="5048659" cy="444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03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3" name="Titolo Tesi…"/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Intelligenza Artificiale in Medicina: Una Analisi Sistematica, Tool-Based dello Stato dell’Arte 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Muriel</a:t>
            </a:r>
            <a:r>
              <a:rPr dirty="0"/>
              <a:t> </a:t>
            </a:r>
            <a:r>
              <a:rPr lang="it-IT" dirty="0"/>
              <a:t>Rossi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304" name="email@studenti.unisa.it…"/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3"/>
              </a:rPr>
              <a:t>m.rossi67</a:t>
            </a:r>
            <a:r>
              <a:rPr dirty="0">
                <a:hlinkClick r:id="rId3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@</a:t>
            </a:r>
            <a:r>
              <a:rPr lang="it-IT" dirty="0"/>
              <a:t>Muriel Rossi</a:t>
            </a:r>
            <a:endParaRPr dirty="0"/>
          </a:p>
        </p:txBody>
      </p:sp>
      <p:pic>
        <p:nvPicPr>
          <p:cNvPr id="306" name="email.png" descr="emai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Introduzione e Background</a:t>
            </a:r>
            <a:endParaRPr dirty="0"/>
          </a:p>
        </p:txBody>
      </p:sp>
      <p:pic>
        <p:nvPicPr>
          <p:cNvPr id="313" name="image2.png" descr="image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linkedin(1).png" descr="linkedin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88B7BC-FF6E-0EA7-BB16-A271A7587501}"/>
              </a:ext>
            </a:extLst>
          </p:cNvPr>
          <p:cNvSpPr txBox="1"/>
          <p:nvPr/>
        </p:nvSpPr>
        <p:spPr>
          <a:xfrm>
            <a:off x="2146852" y="1757802"/>
            <a:ext cx="924338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IA in medicina</a:t>
            </a:r>
          </a:p>
        </p:txBody>
      </p:sp>
      <p:pic>
        <p:nvPicPr>
          <p:cNvPr id="8" name="Picture 7" descr="A picture containing person">
            <a:extLst>
              <a:ext uri="{FF2B5EF4-FFF2-40B4-BE49-F238E27FC236}">
                <a16:creationId xmlns:a16="http://schemas.microsoft.com/office/drawing/2014/main" id="{A4E643E5-5E8A-DFA4-2F1E-0EA95F198F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607" y="2757159"/>
            <a:ext cx="2717574" cy="2717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7A1346-9269-6350-25B6-4DED25AAB986}"/>
              </a:ext>
            </a:extLst>
          </p:cNvPr>
          <p:cNvSpPr txBox="1"/>
          <p:nvPr/>
        </p:nvSpPr>
        <p:spPr>
          <a:xfrm>
            <a:off x="4365321" y="3266567"/>
            <a:ext cx="8795401" cy="1782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32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Perchè è così necessaria?</a:t>
            </a:r>
          </a:p>
          <a:p>
            <a:pPr marR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F0E98F-2CC4-54A3-8409-113AA346CB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022" y="5201733"/>
            <a:ext cx="2679518" cy="26795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1DCE25-6027-7DFD-B6D7-D3B8A7CC34DC}"/>
              </a:ext>
            </a:extLst>
          </p:cNvPr>
          <p:cNvSpPr txBox="1"/>
          <p:nvPr/>
        </p:nvSpPr>
        <p:spPr>
          <a:xfrm>
            <a:off x="2045401" y="5837785"/>
            <a:ext cx="8795401" cy="1782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sz="3200" dirty="0">
                <a:solidFill>
                  <a:schemeClr val="bg1">
                    <a:lumMod val="95000"/>
                  </a:schemeClr>
                </a:solidFill>
              </a:rPr>
              <a:t>Quali vantaggi potrebbe portare</a:t>
            </a:r>
            <a:r>
              <a:rPr kumimoji="0" lang="it-IT" sz="32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?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8233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Descrizione dell’approccio utilizzato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4FECD-421F-60B6-7B7B-0B04F7195AE1}"/>
              </a:ext>
            </a:extLst>
          </p:cNvPr>
          <p:cNvSpPr txBox="1"/>
          <p:nvPr/>
        </p:nvSpPr>
        <p:spPr>
          <a:xfrm>
            <a:off x="2146852" y="1757802"/>
            <a:ext cx="924338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Tecnica di ricerca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A7A13-031C-90DA-27FD-665165AB72D0}"/>
              </a:ext>
            </a:extLst>
          </p:cNvPr>
          <p:cNvSpPr txBox="1"/>
          <p:nvPr/>
        </p:nvSpPr>
        <p:spPr>
          <a:xfrm>
            <a:off x="983156" y="2955736"/>
            <a:ext cx="10904041" cy="65105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Systematic Literature Review: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</a:rPr>
              <a:t>Formulazione della query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</a:rPr>
              <a:t>Individuazione dei criteri di inclusione-esclusione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</a:rPr>
              <a:t>Raccolta e selezione degli articoli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</a:rPr>
              <a:t>Analisi del materiale</a:t>
            </a:r>
          </a:p>
          <a:p>
            <a:endParaRPr lang="it-IT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AA5E7F8-F154-4F38-A9CF-3D0FCD993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896" y="2646098"/>
            <a:ext cx="1049130" cy="10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Tesi…">
            <a:extLst>
              <a:ext uri="{FF2B5EF4-FFF2-40B4-BE49-F238E27FC236}">
                <a16:creationId xmlns:a16="http://schemas.microsoft.com/office/drawing/2014/main" id="{217C9CCD-3D4C-F7CC-6800-A525677A091A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pic>
        <p:nvPicPr>
          <p:cNvPr id="8" name="email(1).png" descr="email(1).png">
            <a:extLst>
              <a:ext uri="{FF2B5EF4-FFF2-40B4-BE49-F238E27FC236}">
                <a16:creationId xmlns:a16="http://schemas.microsoft.com/office/drawing/2014/main" id="{F1BC7F93-9256-569B-49BA-95462FFD8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linkedin.png" descr="linkedin.png">
            <a:extLst>
              <a:ext uri="{FF2B5EF4-FFF2-40B4-BE49-F238E27FC236}">
                <a16:creationId xmlns:a16="http://schemas.microsoft.com/office/drawing/2014/main" id="{499D65E7-A290-130E-2E93-E79DBBB3D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email@studenti.unisa.it…">
            <a:extLst>
              <a:ext uri="{FF2B5EF4-FFF2-40B4-BE49-F238E27FC236}">
                <a16:creationId xmlns:a16="http://schemas.microsoft.com/office/drawing/2014/main" id="{8715E28F-E08F-898C-6C6E-201D4997B22D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6"/>
              </a:rPr>
              <a:t>m.rossi67</a:t>
            </a:r>
            <a:r>
              <a:rPr dirty="0">
                <a:hlinkClick r:id="rId6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" name="black_text-removebg-preview.png" descr="black_text-removebg-preview.png">
            <a:extLst>
              <a:ext uri="{FF2B5EF4-FFF2-40B4-BE49-F238E27FC236}">
                <a16:creationId xmlns:a16="http://schemas.microsoft.com/office/drawing/2014/main" id="{E164342B-CF00-7556-FE49-27D72C56BE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80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Descrizione dell’approccio utilizzato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4FECD-421F-60B6-7B7B-0B04F7195AE1}"/>
              </a:ext>
            </a:extLst>
          </p:cNvPr>
          <p:cNvSpPr txBox="1"/>
          <p:nvPr/>
        </p:nvSpPr>
        <p:spPr>
          <a:xfrm>
            <a:off x="616451" y="1776134"/>
            <a:ext cx="1178716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Analisi del materiale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336CD9-0983-6962-5BE8-845E61739FCF}"/>
              </a:ext>
            </a:extLst>
          </p:cNvPr>
          <p:cNvSpPr txBox="1"/>
          <p:nvPr/>
        </p:nvSpPr>
        <p:spPr>
          <a:xfrm>
            <a:off x="768852" y="2854002"/>
            <a:ext cx="8302276" cy="9787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Utilizzo di GPT-3: Generative Pre-trained Transformer di terza generazione</a:t>
            </a:r>
          </a:p>
        </p:txBody>
      </p:sp>
      <p:pic>
        <p:nvPicPr>
          <p:cNvPr id="2050" name="Picture 2" descr="GPT-3 Is an Amazing Research Tool. But OpenAI Isn't Sharing the Code. | by  Dave Gershgorn | OneZero">
            <a:extLst>
              <a:ext uri="{FF2B5EF4-FFF2-40B4-BE49-F238E27FC236}">
                <a16:creationId xmlns:a16="http://schemas.microsoft.com/office/drawing/2014/main" id="{704FBB09-FF7D-4527-D621-1AB498B80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0" y="2556897"/>
            <a:ext cx="2393473" cy="13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olo Tesi…">
            <a:extLst>
              <a:ext uri="{FF2B5EF4-FFF2-40B4-BE49-F238E27FC236}">
                <a16:creationId xmlns:a16="http://schemas.microsoft.com/office/drawing/2014/main" id="{6E97E28C-999D-0024-EF1E-C8C0EB60B8EB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pic>
        <p:nvPicPr>
          <p:cNvPr id="8" name="email(1).png" descr="email(1).png">
            <a:extLst>
              <a:ext uri="{FF2B5EF4-FFF2-40B4-BE49-F238E27FC236}">
                <a16:creationId xmlns:a16="http://schemas.microsoft.com/office/drawing/2014/main" id="{CF5DBB4D-A8F8-C53C-0F29-E4B4A8C15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linkedin.png" descr="linkedin.png">
            <a:extLst>
              <a:ext uri="{FF2B5EF4-FFF2-40B4-BE49-F238E27FC236}">
                <a16:creationId xmlns:a16="http://schemas.microsoft.com/office/drawing/2014/main" id="{5E5BCB3F-B974-4BF6-D9EA-A10ACF8A7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email@studenti.unisa.it…">
            <a:extLst>
              <a:ext uri="{FF2B5EF4-FFF2-40B4-BE49-F238E27FC236}">
                <a16:creationId xmlns:a16="http://schemas.microsoft.com/office/drawing/2014/main" id="{C9FA82F8-476C-7A4B-0A94-0F45EF13F82D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6"/>
              </a:rPr>
              <a:t>m.rossi67</a:t>
            </a:r>
            <a:r>
              <a:rPr dirty="0">
                <a:hlinkClick r:id="rId6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black_text-removebg-preview.png" descr="black_text-removebg-preview.png">
            <a:extLst>
              <a:ext uri="{FF2B5EF4-FFF2-40B4-BE49-F238E27FC236}">
                <a16:creationId xmlns:a16="http://schemas.microsoft.com/office/drawing/2014/main" id="{936E6100-97EA-F71C-435A-B92E84AE74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9005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Descrizione dell’approccio utilizzato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4FECD-421F-60B6-7B7B-0B04F7195AE1}"/>
              </a:ext>
            </a:extLst>
          </p:cNvPr>
          <p:cNvSpPr txBox="1"/>
          <p:nvPr/>
        </p:nvSpPr>
        <p:spPr>
          <a:xfrm>
            <a:off x="616451" y="1776134"/>
            <a:ext cx="1178716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Analisi del materiale</a:t>
            </a:r>
          </a:p>
        </p:txBody>
      </p:sp>
      <p:sp>
        <p:nvSpPr>
          <p:cNvPr id="7" name="Titolo Tesi…">
            <a:extLst>
              <a:ext uri="{FF2B5EF4-FFF2-40B4-BE49-F238E27FC236}">
                <a16:creationId xmlns:a16="http://schemas.microsoft.com/office/drawing/2014/main" id="{BC73B904-9148-B757-43DF-E96616A666E5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336CD9-0983-6962-5BE8-845E61739FCF}"/>
              </a:ext>
            </a:extLst>
          </p:cNvPr>
          <p:cNvSpPr txBox="1"/>
          <p:nvPr/>
        </p:nvSpPr>
        <p:spPr>
          <a:xfrm>
            <a:off x="768852" y="2854002"/>
            <a:ext cx="8302276" cy="9787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Utilizzo di GPT-3: Generative Pre-trained Transformer di terza generazione</a:t>
            </a:r>
          </a:p>
        </p:txBody>
      </p:sp>
      <p:pic>
        <p:nvPicPr>
          <p:cNvPr id="2050" name="Picture 2" descr="GPT-3 Is an Amazing Research Tool. But OpenAI Isn't Sharing the Code. | by  Dave Gershgorn | OneZero">
            <a:extLst>
              <a:ext uri="{FF2B5EF4-FFF2-40B4-BE49-F238E27FC236}">
                <a16:creationId xmlns:a16="http://schemas.microsoft.com/office/drawing/2014/main" id="{704FBB09-FF7D-4527-D621-1AB498B80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0" y="2556897"/>
            <a:ext cx="2393473" cy="13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4399E4-F8B2-A00A-E8AE-3DE0AE6C37BA}"/>
              </a:ext>
            </a:extLst>
          </p:cNvPr>
          <p:cNvSpPr txBox="1"/>
          <p:nvPr/>
        </p:nvSpPr>
        <p:spPr>
          <a:xfrm>
            <a:off x="7715256" y="4245507"/>
            <a:ext cx="4450868" cy="3904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What methods of Artificial Intelligence have been used in this text?</a:t>
            </a:r>
            <a:endParaRPr lang="it-IT" sz="24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To what purpose has Artificial Intelligence been applied in this text?</a:t>
            </a:r>
            <a:endParaRPr lang="it-IT" sz="24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Why is Artificial Intelligence hindered in this text?</a:t>
            </a:r>
            <a:endParaRPr lang="it-IT" sz="2400" b="1" dirty="0">
              <a:solidFill>
                <a:schemeClr val="bg1"/>
              </a:solidFill>
            </a:endParaRPr>
          </a:p>
        </p:txBody>
      </p:sp>
      <p:pic>
        <p:nvPicPr>
          <p:cNvPr id="3" name="email(1).png" descr="email(1).png">
            <a:extLst>
              <a:ext uri="{FF2B5EF4-FFF2-40B4-BE49-F238E27FC236}">
                <a16:creationId xmlns:a16="http://schemas.microsoft.com/office/drawing/2014/main" id="{D4B9725E-82D2-819E-FF55-AB1BD7622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linkedin.png" descr="linkedin.png">
            <a:extLst>
              <a:ext uri="{FF2B5EF4-FFF2-40B4-BE49-F238E27FC236}">
                <a16:creationId xmlns:a16="http://schemas.microsoft.com/office/drawing/2014/main" id="{B651E2B0-9B01-BD58-985D-4AC7A1319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email@studenti.unisa.it…">
            <a:extLst>
              <a:ext uri="{FF2B5EF4-FFF2-40B4-BE49-F238E27FC236}">
                <a16:creationId xmlns:a16="http://schemas.microsoft.com/office/drawing/2014/main" id="{3DB6270D-8A27-707A-7711-FC42D619EF1D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6"/>
              </a:rPr>
              <a:t>m.rossi67</a:t>
            </a:r>
            <a:r>
              <a:rPr dirty="0">
                <a:hlinkClick r:id="rId6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black_text-removebg-preview.png" descr="black_text-removebg-preview.png">
            <a:extLst>
              <a:ext uri="{FF2B5EF4-FFF2-40B4-BE49-F238E27FC236}">
                <a16:creationId xmlns:a16="http://schemas.microsoft.com/office/drawing/2014/main" id="{FBF1CFBE-0F6B-BD77-801F-2ED3421345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2" descr="GPT-3: dialoghi con l'intelligenza artificiale di OpenAI e novità 2022">
            <a:extLst>
              <a:ext uri="{FF2B5EF4-FFF2-40B4-BE49-F238E27FC236}">
                <a16:creationId xmlns:a16="http://schemas.microsoft.com/office/drawing/2014/main" id="{5DED0CD5-01D5-3757-C2EC-AF8B6BFA9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43" y="4296657"/>
            <a:ext cx="6476400" cy="32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32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5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rPr lang="it-IT" dirty="0"/>
              <a:t>Risultati ottenuti</a:t>
            </a:r>
          </a:p>
        </p:txBody>
      </p:sp>
      <p:pic>
        <p:nvPicPr>
          <p:cNvPr id="276" name="black_text-removebg-preview.png" descr="black_text-removebg-pre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335" y="150768"/>
            <a:ext cx="2209801" cy="1061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email(1).png" descr="email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linkedin.png" descr="linked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email@studenti.unisa.it…">
            <a:extLst>
              <a:ext uri="{FF2B5EF4-FFF2-40B4-BE49-F238E27FC236}">
                <a16:creationId xmlns:a16="http://schemas.microsoft.com/office/drawing/2014/main" id="{D962C5D6-B9D3-D0C9-02CD-41879F213D80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m.rossi67</a:t>
            </a:r>
            <a:r>
              <a:rPr dirty="0">
                <a:hlinkClick r:id="rId5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olo Tesi…">
            <a:extLst>
              <a:ext uri="{FF2B5EF4-FFF2-40B4-BE49-F238E27FC236}">
                <a16:creationId xmlns:a16="http://schemas.microsoft.com/office/drawing/2014/main" id="{431EA222-47C7-7B4F-0F9B-686ACCFC4CD7}"/>
              </a:ext>
            </a:extLst>
          </p:cNvPr>
          <p:cNvSpPr txBox="1"/>
          <p:nvPr/>
        </p:nvSpPr>
        <p:spPr>
          <a:xfrm>
            <a:off x="6510036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09090C0F-61A8-A61A-2F2B-67FF84340F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383" y="1508858"/>
            <a:ext cx="4719181" cy="35393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E080B9-7075-6EA3-2FC9-E1EAF3D2FFED}"/>
              </a:ext>
            </a:extLst>
          </p:cNvPr>
          <p:cNvSpPr txBox="1"/>
          <p:nvPr/>
        </p:nvSpPr>
        <p:spPr>
          <a:xfrm>
            <a:off x="786944" y="2451377"/>
            <a:ext cx="6774948" cy="9787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Suddivisione delle varie tecnologie utilizzate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5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rPr lang="it-IT" dirty="0"/>
              <a:t>Risultati ottenuti</a:t>
            </a:r>
          </a:p>
        </p:txBody>
      </p:sp>
      <p:pic>
        <p:nvPicPr>
          <p:cNvPr id="276" name="black_text-removebg-preview.png" descr="black_text-removebg-pre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335" y="150768"/>
            <a:ext cx="2209801" cy="1061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email(1).png" descr="email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linkedin.png" descr="linked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email@studenti.unisa.it…">
            <a:extLst>
              <a:ext uri="{FF2B5EF4-FFF2-40B4-BE49-F238E27FC236}">
                <a16:creationId xmlns:a16="http://schemas.microsoft.com/office/drawing/2014/main" id="{D962C5D6-B9D3-D0C9-02CD-41879F213D80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m.rossi67</a:t>
            </a:r>
            <a:r>
              <a:rPr dirty="0">
                <a:hlinkClick r:id="rId5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olo Tesi…">
            <a:extLst>
              <a:ext uri="{FF2B5EF4-FFF2-40B4-BE49-F238E27FC236}">
                <a16:creationId xmlns:a16="http://schemas.microsoft.com/office/drawing/2014/main" id="{431EA222-47C7-7B4F-0F9B-686ACCFC4CD7}"/>
              </a:ext>
            </a:extLst>
          </p:cNvPr>
          <p:cNvSpPr txBox="1"/>
          <p:nvPr/>
        </p:nvSpPr>
        <p:spPr>
          <a:xfrm>
            <a:off x="6510036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47D0F32D-F681-D00D-C19F-014DB296C2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6" y="4610227"/>
            <a:ext cx="4608023" cy="3539392"/>
          </a:xfrm>
          <a:prstGeom prst="rect">
            <a:avLst/>
          </a:prstGeom>
        </p:spPr>
      </p:pic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09090C0F-61A8-A61A-2F2B-67FF84340F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384" y="1508858"/>
            <a:ext cx="4608020" cy="35393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E080B9-7075-6EA3-2FC9-E1EAF3D2FFED}"/>
              </a:ext>
            </a:extLst>
          </p:cNvPr>
          <p:cNvSpPr txBox="1"/>
          <p:nvPr/>
        </p:nvSpPr>
        <p:spPr>
          <a:xfrm>
            <a:off x="786944" y="2451377"/>
            <a:ext cx="6774948" cy="9787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Suddivisione delle varie tecnologie utilizzate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114D97-AD12-C5B7-84E9-68F2FEEA2DE9}"/>
              </a:ext>
            </a:extLst>
          </p:cNvPr>
          <p:cNvSpPr txBox="1"/>
          <p:nvPr/>
        </p:nvSpPr>
        <p:spPr>
          <a:xfrm>
            <a:off x="5580729" y="5890558"/>
            <a:ext cx="6774948" cy="9787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Suddivisione dei vari ambiti di applicazione</a:t>
            </a:r>
          </a:p>
        </p:txBody>
      </p:sp>
    </p:spTree>
    <p:extLst>
      <p:ext uri="{BB962C8B-B14F-4D97-AF65-F5344CB8AC3E}">
        <p14:creationId xmlns:p14="http://schemas.microsoft.com/office/powerpoint/2010/main" val="85794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75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rPr lang="it-IT" dirty="0"/>
              <a:t>Risultati ottenuti</a:t>
            </a:r>
          </a:p>
        </p:txBody>
      </p:sp>
      <p:pic>
        <p:nvPicPr>
          <p:cNvPr id="276" name="black_text-removebg-preview.png" descr="black_text-removebg-pre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335" y="150768"/>
            <a:ext cx="2209801" cy="1061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email(1).png" descr="email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linkedin.png" descr="linked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email@studenti.unisa.it…">
            <a:extLst>
              <a:ext uri="{FF2B5EF4-FFF2-40B4-BE49-F238E27FC236}">
                <a16:creationId xmlns:a16="http://schemas.microsoft.com/office/drawing/2014/main" id="{D962C5D6-B9D3-D0C9-02CD-41879F213D80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m.rossi67</a:t>
            </a:r>
            <a:r>
              <a:rPr dirty="0">
                <a:hlinkClick r:id="rId5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olo Tesi…">
            <a:extLst>
              <a:ext uri="{FF2B5EF4-FFF2-40B4-BE49-F238E27FC236}">
                <a16:creationId xmlns:a16="http://schemas.microsoft.com/office/drawing/2014/main" id="{431EA222-47C7-7B4F-0F9B-686ACCFC4CD7}"/>
              </a:ext>
            </a:extLst>
          </p:cNvPr>
          <p:cNvSpPr txBox="1"/>
          <p:nvPr/>
        </p:nvSpPr>
        <p:spPr>
          <a:xfrm>
            <a:off x="6510036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020BF-59B4-D1A2-FAEF-BA62AAEC8A4A}"/>
              </a:ext>
            </a:extLst>
          </p:cNvPr>
          <p:cNvSpPr txBox="1"/>
          <p:nvPr/>
        </p:nvSpPr>
        <p:spPr>
          <a:xfrm>
            <a:off x="616451" y="2714373"/>
            <a:ext cx="6983027" cy="9787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Ricorrente utilizzo di dispositivi IoT allo scopo di:</a:t>
            </a:r>
          </a:p>
        </p:txBody>
      </p:sp>
      <p:pic>
        <p:nvPicPr>
          <p:cNvPr id="8" name="Picture 7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63279B27-984C-9ED1-DDB6-962766FDFB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361" y="2371910"/>
            <a:ext cx="4278259" cy="427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8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75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rPr lang="it-IT" dirty="0"/>
              <a:t>Risultati ottenuti</a:t>
            </a:r>
          </a:p>
        </p:txBody>
      </p:sp>
      <p:pic>
        <p:nvPicPr>
          <p:cNvPr id="276" name="black_text-removebg-preview.png" descr="black_text-removebg-pre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335" y="150768"/>
            <a:ext cx="2209801" cy="1061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email(1).png" descr="email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linkedin.png" descr="linked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email@studenti.unisa.it…">
            <a:extLst>
              <a:ext uri="{FF2B5EF4-FFF2-40B4-BE49-F238E27FC236}">
                <a16:creationId xmlns:a16="http://schemas.microsoft.com/office/drawing/2014/main" id="{D962C5D6-B9D3-D0C9-02CD-41879F213D80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m.rossi67</a:t>
            </a:r>
            <a:r>
              <a:rPr dirty="0">
                <a:hlinkClick r:id="rId5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olo Tesi…">
            <a:extLst>
              <a:ext uri="{FF2B5EF4-FFF2-40B4-BE49-F238E27FC236}">
                <a16:creationId xmlns:a16="http://schemas.microsoft.com/office/drawing/2014/main" id="{431EA222-47C7-7B4F-0F9B-686ACCFC4CD7}"/>
              </a:ext>
            </a:extLst>
          </p:cNvPr>
          <p:cNvSpPr txBox="1"/>
          <p:nvPr/>
        </p:nvSpPr>
        <p:spPr>
          <a:xfrm>
            <a:off x="6510036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020BF-59B4-D1A2-FAEF-BA62AAEC8A4A}"/>
              </a:ext>
            </a:extLst>
          </p:cNvPr>
          <p:cNvSpPr txBox="1"/>
          <p:nvPr/>
        </p:nvSpPr>
        <p:spPr>
          <a:xfrm>
            <a:off x="616451" y="2714373"/>
            <a:ext cx="6983027" cy="26858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Ricorrente utilizzo di dispositivi IoT allo scopo di: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</a:rPr>
              <a:t>prelevare dati a fini diagnostici</a:t>
            </a:r>
          </a:p>
          <a:p>
            <a:endParaRPr lang="it-IT" sz="3200" dirty="0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63279B27-984C-9ED1-DDB6-962766FDFB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361" y="2371910"/>
            <a:ext cx="4278259" cy="427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9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75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rPr lang="it-IT" dirty="0"/>
              <a:t>Risultati ottenuti</a:t>
            </a:r>
          </a:p>
        </p:txBody>
      </p:sp>
      <p:pic>
        <p:nvPicPr>
          <p:cNvPr id="276" name="black_text-removebg-preview.png" descr="black_text-removebg-pre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335" y="150768"/>
            <a:ext cx="2209801" cy="1061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email(1).png" descr="email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linkedin.png" descr="linked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email@studenti.unisa.it…">
            <a:extLst>
              <a:ext uri="{FF2B5EF4-FFF2-40B4-BE49-F238E27FC236}">
                <a16:creationId xmlns:a16="http://schemas.microsoft.com/office/drawing/2014/main" id="{D962C5D6-B9D3-D0C9-02CD-41879F213D80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m.rossi67</a:t>
            </a:r>
            <a:r>
              <a:rPr dirty="0">
                <a:hlinkClick r:id="rId5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olo Tesi…">
            <a:extLst>
              <a:ext uri="{FF2B5EF4-FFF2-40B4-BE49-F238E27FC236}">
                <a16:creationId xmlns:a16="http://schemas.microsoft.com/office/drawing/2014/main" id="{431EA222-47C7-7B4F-0F9B-686ACCFC4CD7}"/>
              </a:ext>
            </a:extLst>
          </p:cNvPr>
          <p:cNvSpPr txBox="1"/>
          <p:nvPr/>
        </p:nvSpPr>
        <p:spPr>
          <a:xfrm>
            <a:off x="6510036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020BF-59B4-D1A2-FAEF-BA62AAEC8A4A}"/>
              </a:ext>
            </a:extLst>
          </p:cNvPr>
          <p:cNvSpPr txBox="1"/>
          <p:nvPr/>
        </p:nvSpPr>
        <p:spPr>
          <a:xfrm>
            <a:off x="616451" y="2714373"/>
            <a:ext cx="6983027" cy="31290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Ricorrente utilizzo di dispositivi IoT allo scopo di: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</a:rPr>
              <a:t>prelevare dati a fini diagnostici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</a:rPr>
              <a:t>somministrare automaticamente farmaci</a:t>
            </a:r>
          </a:p>
        </p:txBody>
      </p:sp>
      <p:pic>
        <p:nvPicPr>
          <p:cNvPr id="8" name="Picture 7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63279B27-984C-9ED1-DDB6-962766FDFB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361" y="2371910"/>
            <a:ext cx="4278259" cy="427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4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75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rPr lang="it-IT" dirty="0"/>
              <a:t>Risultati ottenuti</a:t>
            </a:r>
          </a:p>
        </p:txBody>
      </p:sp>
      <p:pic>
        <p:nvPicPr>
          <p:cNvPr id="276" name="black_text-removebg-preview.png" descr="black_text-removebg-pre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335" y="150768"/>
            <a:ext cx="2209801" cy="1061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email(1).png" descr="email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linkedin.png" descr="linked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email@studenti.unisa.it…">
            <a:extLst>
              <a:ext uri="{FF2B5EF4-FFF2-40B4-BE49-F238E27FC236}">
                <a16:creationId xmlns:a16="http://schemas.microsoft.com/office/drawing/2014/main" id="{D962C5D6-B9D3-D0C9-02CD-41879F213D80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m.rossi67</a:t>
            </a:r>
            <a:r>
              <a:rPr dirty="0">
                <a:hlinkClick r:id="rId5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olo Tesi…">
            <a:extLst>
              <a:ext uri="{FF2B5EF4-FFF2-40B4-BE49-F238E27FC236}">
                <a16:creationId xmlns:a16="http://schemas.microsoft.com/office/drawing/2014/main" id="{431EA222-47C7-7B4F-0F9B-686ACCFC4CD7}"/>
              </a:ext>
            </a:extLst>
          </p:cNvPr>
          <p:cNvSpPr txBox="1"/>
          <p:nvPr/>
        </p:nvSpPr>
        <p:spPr>
          <a:xfrm>
            <a:off x="6510036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pic>
        <p:nvPicPr>
          <p:cNvPr id="6" name="Picture 5" descr="A picture containing person, standing, orange&#10;&#10;Description automatically generated">
            <a:extLst>
              <a:ext uri="{FF2B5EF4-FFF2-40B4-BE49-F238E27FC236}">
                <a16:creationId xmlns:a16="http://schemas.microsoft.com/office/drawing/2014/main" id="{6721F354-A7C0-ACB2-EDAE-D4E73F7DD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52" y="2591458"/>
            <a:ext cx="4570683" cy="45706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114B78-94A4-42FD-079B-B886F785EC91}"/>
              </a:ext>
            </a:extLst>
          </p:cNvPr>
          <p:cNvSpPr txBox="1"/>
          <p:nvPr/>
        </p:nvSpPr>
        <p:spPr>
          <a:xfrm>
            <a:off x="5477109" y="2714373"/>
            <a:ext cx="6983027" cy="4458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Cause che partecipano al rallentamento della diffusione dell’IA in campo medico: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</a:rPr>
              <a:t>media che spaventano su un’eventuale riduzione dei posti di lavoro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</a:rPr>
              <a:t>ignoranza sul funzionamento delle nuove tecnologie</a:t>
            </a:r>
          </a:p>
        </p:txBody>
      </p:sp>
    </p:spTree>
    <p:extLst>
      <p:ext uri="{BB962C8B-B14F-4D97-AF65-F5344CB8AC3E}">
        <p14:creationId xmlns:p14="http://schemas.microsoft.com/office/powerpoint/2010/main" val="32466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303" name="Titolo Tesi…"/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Intelligenza Artificiale in Medicina: Una Analisi Sistematica, Tool-Based dello Stato dell’Arte 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Muriel</a:t>
            </a:r>
            <a:r>
              <a:rPr dirty="0"/>
              <a:t> </a:t>
            </a:r>
            <a:r>
              <a:rPr lang="it-IT" dirty="0"/>
              <a:t>Rossi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304" name="email@studenti.unisa.it…"/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2"/>
              </a:rPr>
              <a:t>m.rossi67</a:t>
            </a:r>
            <a:r>
              <a:rPr dirty="0">
                <a:hlinkClick r:id="rId2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@</a:t>
            </a:r>
            <a:r>
              <a:rPr lang="it-IT" dirty="0"/>
              <a:t>Muriel Rossi</a:t>
            </a:r>
            <a:endParaRPr dirty="0"/>
          </a:p>
        </p:txBody>
      </p:sp>
      <p:pic>
        <p:nvPicPr>
          <p:cNvPr id="306" name="email.png" descr="emai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Conclusioni e sviluppi futuri</a:t>
            </a:r>
            <a:endParaRPr dirty="0"/>
          </a:p>
        </p:txBody>
      </p:sp>
      <p:pic>
        <p:nvPicPr>
          <p:cNvPr id="313" name="image2.png" descr="image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linkedin(1).png" descr="linkedin(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17AE43-4D86-3053-B2D6-D62E20468095}"/>
              </a:ext>
            </a:extLst>
          </p:cNvPr>
          <p:cNvSpPr txBox="1"/>
          <p:nvPr/>
        </p:nvSpPr>
        <p:spPr>
          <a:xfrm>
            <a:off x="641852" y="1511123"/>
            <a:ext cx="6216166" cy="3000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Automatizzare </a:t>
            </a:r>
            <a:r>
              <a:rPr lang="it-IT" dirty="0">
                <a:solidFill>
                  <a:schemeClr val="bg1"/>
                </a:solidFill>
              </a:rPr>
              <a:t>il processo di selezione dei titoli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Incrementare l’utilizzo di GPT-3</a:t>
            </a:r>
            <a:r>
              <a:rPr lang="it-IT" dirty="0">
                <a:solidFill>
                  <a:schemeClr val="bg1"/>
                </a:solidFill>
              </a:rPr>
              <a:t> (per una ricerca più efficiente di parole chiave)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18BA34-8112-3CBD-F6D7-38F4E6273FC4}"/>
              </a:ext>
            </a:extLst>
          </p:cNvPr>
          <p:cNvSpPr txBox="1"/>
          <p:nvPr/>
        </p:nvSpPr>
        <p:spPr>
          <a:xfrm>
            <a:off x="6243460" y="4513432"/>
            <a:ext cx="6216166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it-IT" dirty="0">
                <a:solidFill>
                  <a:schemeClr val="bg1"/>
                </a:solidFill>
              </a:rPr>
              <a:t>Ricercare quali strumenti e dispositivi di IoT preferirebbe usare un paziente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it-IT" dirty="0">
                <a:solidFill>
                  <a:schemeClr val="bg1"/>
                </a:solidFill>
              </a:rPr>
              <a:t>Investigare sulle principali fonti di informazione e social utilizzati nel contesto medico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7889E-7408-5B15-6C97-3BE55FD73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7885" y="4928931"/>
            <a:ext cx="3304959" cy="3000821"/>
          </a:xfrm>
          <a:prstGeom prst="rect">
            <a:avLst/>
          </a:prstGeom>
        </p:spPr>
      </p:pic>
      <p:pic>
        <p:nvPicPr>
          <p:cNvPr id="1026" name="Picture 2" descr="GPT-3 ha due nuove funzionalità: modifica e inserimento">
            <a:extLst>
              <a:ext uri="{FF2B5EF4-FFF2-40B4-BE49-F238E27FC236}">
                <a16:creationId xmlns:a16="http://schemas.microsoft.com/office/drawing/2014/main" id="{50FB7096-9DE6-C4F3-93F7-5B45C44DA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075" y="1817444"/>
            <a:ext cx="4905237" cy="274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0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8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90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rPr lang="it-IT" dirty="0"/>
              <a:t>Obiettivi della ricerca</a:t>
            </a:r>
            <a:endParaRPr dirty="0"/>
          </a:p>
        </p:txBody>
      </p:sp>
      <p:pic>
        <p:nvPicPr>
          <p:cNvPr id="292" name="email(1).png" descr="email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black_text-removebg-preview.png" descr="black_text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linkedin.png" descr="linked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EBA18C-79EC-568B-92EF-F819E6540FD7}"/>
              </a:ext>
            </a:extLst>
          </p:cNvPr>
          <p:cNvSpPr txBox="1"/>
          <p:nvPr/>
        </p:nvSpPr>
        <p:spPr>
          <a:xfrm>
            <a:off x="2146852" y="1757802"/>
            <a:ext cx="924338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Motivazione dell’indagine</a:t>
            </a:r>
          </a:p>
        </p:txBody>
      </p:sp>
      <p:pic>
        <p:nvPicPr>
          <p:cNvPr id="7" name="Picture 6" descr="A picture containing person, person, indoor, ceiling&#10;&#10;Description automatically generated">
            <a:extLst>
              <a:ext uri="{FF2B5EF4-FFF2-40B4-BE49-F238E27FC236}">
                <a16:creationId xmlns:a16="http://schemas.microsoft.com/office/drawing/2014/main" id="{45F22ECE-9116-B59E-C452-29C051341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52" y="2945470"/>
            <a:ext cx="3862660" cy="3862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9C48C2-653D-B0C1-E2B3-64B6FD57F644}"/>
              </a:ext>
            </a:extLst>
          </p:cNvPr>
          <p:cNvSpPr txBox="1"/>
          <p:nvPr/>
        </p:nvSpPr>
        <p:spPr>
          <a:xfrm>
            <a:off x="4885925" y="2460809"/>
            <a:ext cx="7136281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tabLst/>
            </a:pPr>
            <a:r>
              <a:rPr lang="it-IT" dirty="0">
                <a:solidFill>
                  <a:schemeClr val="bg1"/>
                </a:solidFill>
              </a:rPr>
              <a:t>Obiettivi che si pone la ricerca: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" name="email@studenti.unisa.it…">
            <a:extLst>
              <a:ext uri="{FF2B5EF4-FFF2-40B4-BE49-F238E27FC236}">
                <a16:creationId xmlns:a16="http://schemas.microsoft.com/office/drawing/2014/main" id="{DC283458-9435-633A-5061-A43C870ED240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6"/>
              </a:rPr>
              <a:t>m.rossi67</a:t>
            </a:r>
            <a:r>
              <a:rPr dirty="0">
                <a:hlinkClick r:id="rId6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itolo Tesi…">
            <a:extLst>
              <a:ext uri="{FF2B5EF4-FFF2-40B4-BE49-F238E27FC236}">
                <a16:creationId xmlns:a16="http://schemas.microsoft.com/office/drawing/2014/main" id="{F2B5A466-F0F3-F997-2AF9-16C18F94E56E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ttangolo"/>
          <p:cNvSpPr/>
          <p:nvPr/>
        </p:nvSpPr>
        <p:spPr>
          <a:xfrm>
            <a:off x="8242275" y="-5659"/>
            <a:ext cx="4767545" cy="9764918"/>
          </a:xfrm>
          <a:prstGeom prst="rect">
            <a:avLst/>
          </a:prstGeom>
          <a:solidFill>
            <a:srgbClr val="BB4D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2F2F2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7" name="Titolo tesi"/>
          <p:cNvSpPr txBox="1"/>
          <p:nvPr/>
        </p:nvSpPr>
        <p:spPr>
          <a:xfrm>
            <a:off x="10472448" y="91515"/>
            <a:ext cx="2372132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spc="-59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 Intelligenza Artificiale in Medicina: Una Analisi Sistematica, Tool-Based dello Stato dell’Arte </a:t>
            </a:r>
            <a:br>
              <a:rPr lang="it-IT" dirty="0"/>
            </a:br>
            <a:endParaRPr dirty="0"/>
          </a:p>
        </p:txBody>
      </p:sp>
      <p:sp>
        <p:nvSpPr>
          <p:cNvPr id="318" name="email@studenti.unisa.it…"/>
          <p:cNvSpPr txBox="1"/>
          <p:nvPr/>
        </p:nvSpPr>
        <p:spPr>
          <a:xfrm>
            <a:off x="9174062" y="8071290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3"/>
              </a:rPr>
              <a:t>m.rossi67</a:t>
            </a:r>
            <a:r>
              <a:rPr dirty="0">
                <a:hlinkClick r:id="rId3"/>
              </a:rPr>
              <a:t>@studenti.unisa.it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@Muriel Rossi</a:t>
            </a:r>
            <a:r>
              <a:rPr dirty="0"/>
              <a:t>l</a:t>
            </a:r>
          </a:p>
        </p:txBody>
      </p:sp>
      <p:pic>
        <p:nvPicPr>
          <p:cNvPr id="320" name="email.png" descr="emai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0007" y="8153452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Nome Cognome"/>
          <p:cNvSpPr txBox="1"/>
          <p:nvPr/>
        </p:nvSpPr>
        <p:spPr>
          <a:xfrm>
            <a:off x="9262318" y="7401298"/>
            <a:ext cx="355139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spc="-59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Muriel Rossi</a:t>
            </a:r>
            <a:endParaRPr dirty="0"/>
          </a:p>
        </p:txBody>
      </p:sp>
      <p:sp>
        <p:nvSpPr>
          <p:cNvPr id="323" name="Questa tesi ha contribuito a piantare un albero in ________"/>
          <p:cNvSpPr txBox="1"/>
          <p:nvPr/>
        </p:nvSpPr>
        <p:spPr>
          <a:xfrm>
            <a:off x="318546" y="8326660"/>
            <a:ext cx="4767545" cy="8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41D87B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Questa </a:t>
            </a:r>
            <a:r>
              <a:rPr dirty="0" err="1"/>
              <a:t>tesi</a:t>
            </a:r>
            <a:r>
              <a:rPr dirty="0"/>
              <a:t> ha </a:t>
            </a:r>
            <a:r>
              <a:rPr dirty="0" err="1"/>
              <a:t>contribuito</a:t>
            </a:r>
            <a:r>
              <a:rPr dirty="0"/>
              <a:t> a </a:t>
            </a:r>
            <a:r>
              <a:rPr dirty="0" err="1"/>
              <a:t>piantare</a:t>
            </a:r>
            <a:r>
              <a:rPr dirty="0"/>
              <a:t> un </a:t>
            </a:r>
            <a:r>
              <a:rPr dirty="0" err="1"/>
              <a:t>albero</a:t>
            </a:r>
            <a:r>
              <a:rPr dirty="0"/>
              <a:t> in </a:t>
            </a:r>
            <a:r>
              <a:rPr lang="it-IT" dirty="0"/>
              <a:t>Ecuador</a:t>
            </a:r>
            <a:endParaRPr dirty="0"/>
          </a:p>
        </p:txBody>
      </p:sp>
      <p:sp>
        <p:nvSpPr>
          <p:cNvPr id="325" name="Grazie!"/>
          <p:cNvSpPr txBox="1"/>
          <p:nvPr/>
        </p:nvSpPr>
        <p:spPr>
          <a:xfrm>
            <a:off x="11658514" y="5540158"/>
            <a:ext cx="1167729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 err="1"/>
              <a:t>Grazie</a:t>
            </a:r>
            <a:r>
              <a:rPr dirty="0"/>
              <a:t>!</a:t>
            </a:r>
          </a:p>
        </p:txBody>
      </p:sp>
      <p:pic>
        <p:nvPicPr>
          <p:cNvPr id="326" name="Immagine" descr="Immagin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12" y="7060419"/>
            <a:ext cx="2914661" cy="1143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linkedin(1).png" descr="linkedin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7307" y="8829795"/>
            <a:ext cx="279401" cy="27940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FB6B0539-C22C-EC7D-B820-6AFBE5B45C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7230752"/>
                  </p:ext>
                </p:extLst>
              </p:nvPr>
            </p:nvGraphicFramePr>
            <p:xfrm>
              <a:off x="455150" y="486096"/>
              <a:ext cx="2611676" cy="1958757"/>
            </p:xfrm>
            <a:graphic>
              <a:graphicData uri="http://schemas.microsoft.com/office/powerpoint/2016/slidezoom">
                <pslz:sldZm>
                  <pslz:sldZmObj sldId="269" cId="981433488">
                    <pslz:zmPr id="{2CAD8EF2-3A17-4950-9886-1E05E2B4248C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11676" cy="195875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FB6B0539-C22C-EC7D-B820-6AFBE5B45C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5150" y="486096"/>
                <a:ext cx="2611676" cy="1958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D5FEA932-3F77-B3CE-0657-F808034980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005104"/>
                  </p:ext>
                </p:extLst>
              </p:nvPr>
            </p:nvGraphicFramePr>
            <p:xfrm>
              <a:off x="3972835" y="486096"/>
              <a:ext cx="2611676" cy="1958758"/>
            </p:xfrm>
            <a:graphic>
              <a:graphicData uri="http://schemas.microsoft.com/office/powerpoint/2016/slidezoom">
                <pslz:sldZm>
                  <pslz:sldZmObj sldId="263" cId="0">
                    <pslz:zmPr id="{E64E09D9-FB0F-4EC1-9637-2E62E304237F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11676" cy="195875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5FEA932-3F77-B3CE-0657-F808034980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72835" y="486096"/>
                <a:ext cx="2611676" cy="1958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06296438-A2A9-4DA0-0F6D-BB36A3E048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2098689"/>
                  </p:ext>
                </p:extLst>
              </p:nvPr>
            </p:nvGraphicFramePr>
            <p:xfrm>
              <a:off x="455150" y="2670835"/>
              <a:ext cx="2611676" cy="1958757"/>
            </p:xfrm>
            <a:graphic>
              <a:graphicData uri="http://schemas.microsoft.com/office/powerpoint/2016/slidezoom">
                <pslz:sldZm>
                  <pslz:sldZmObj sldId="259" cId="0">
                    <pslz:zmPr id="{6377A014-925C-4AA0-B39F-0E4E4B11FE6C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11676" cy="195875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6296438-A2A9-4DA0-0F6D-BB36A3E048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5150" y="2670835"/>
                <a:ext cx="2611676" cy="1958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CA8EFC0B-5665-92EA-D2D6-EF49DAAB56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8070007"/>
                  </p:ext>
                </p:extLst>
              </p:nvPr>
            </p:nvGraphicFramePr>
            <p:xfrm>
              <a:off x="3972835" y="2670835"/>
              <a:ext cx="2611676" cy="1958757"/>
            </p:xfrm>
            <a:graphic>
              <a:graphicData uri="http://schemas.microsoft.com/office/powerpoint/2016/slidezoom">
                <pslz:sldZm>
                  <pslz:sldZmObj sldId="262" cId="0">
                    <pslz:zmPr id="{3542A441-D1B4-41D4-B4DF-E2D9B97256F1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11676" cy="195875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CA8EFC0B-5665-92EA-D2D6-EF49DAAB56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72835" y="2670835"/>
                <a:ext cx="2611676" cy="1958757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06F342D-FAAE-4DAC-E855-1644A7D020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81984" y="6771546"/>
            <a:ext cx="1949615" cy="2599487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726A5EBD-3AE0-82B1-E277-045C373EA9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7796951"/>
                  </p:ext>
                </p:extLst>
              </p:nvPr>
            </p:nvGraphicFramePr>
            <p:xfrm>
              <a:off x="2315071" y="4896349"/>
              <a:ext cx="2611676" cy="1958757"/>
            </p:xfrm>
            <a:graphic>
              <a:graphicData uri="http://schemas.microsoft.com/office/powerpoint/2016/slidezoom">
                <pslz:sldZm>
                  <pslz:sldZmObj sldId="267" cId="504607500">
                    <pslz:zmPr id="{BD0A31C4-EC5E-4E35-815A-CA395D954D8F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11676" cy="195875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726A5EBD-3AE0-82B1-E277-045C373EA9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15071" y="4896349"/>
                <a:ext cx="2611676" cy="195875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90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rPr lang="it-IT" dirty="0"/>
              <a:t>Obiettivi della ricerca</a:t>
            </a:r>
            <a:endParaRPr dirty="0"/>
          </a:p>
        </p:txBody>
      </p:sp>
      <p:pic>
        <p:nvPicPr>
          <p:cNvPr id="292" name="email(1).png" descr="email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black_text-removebg-preview.png" descr="black_text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linkedin.png" descr="linked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EBA18C-79EC-568B-92EF-F819E6540FD7}"/>
              </a:ext>
            </a:extLst>
          </p:cNvPr>
          <p:cNvSpPr txBox="1"/>
          <p:nvPr/>
        </p:nvSpPr>
        <p:spPr>
          <a:xfrm>
            <a:off x="2146852" y="1757802"/>
            <a:ext cx="924338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Motivazione dell’indagine</a:t>
            </a:r>
          </a:p>
        </p:txBody>
      </p:sp>
      <p:pic>
        <p:nvPicPr>
          <p:cNvPr id="7" name="Picture 6" descr="A picture containing person, person, indoor, ceiling&#10;&#10;Description automatically generated">
            <a:extLst>
              <a:ext uri="{FF2B5EF4-FFF2-40B4-BE49-F238E27FC236}">
                <a16:creationId xmlns:a16="http://schemas.microsoft.com/office/drawing/2014/main" id="{45F22ECE-9116-B59E-C452-29C051341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52" y="2945470"/>
            <a:ext cx="3862660" cy="3862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9C48C2-653D-B0C1-E2B3-64B6FD57F644}"/>
              </a:ext>
            </a:extLst>
          </p:cNvPr>
          <p:cNvSpPr txBox="1"/>
          <p:nvPr/>
        </p:nvSpPr>
        <p:spPr>
          <a:xfrm>
            <a:off x="4885925" y="2451635"/>
            <a:ext cx="7136281" cy="3821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tabLst/>
            </a:pPr>
            <a:r>
              <a:rPr lang="it-IT" dirty="0">
                <a:solidFill>
                  <a:schemeClr val="bg1"/>
                </a:solidFill>
              </a:rPr>
              <a:t>Obiettivi che si pone la ricerca: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dirty="0">
                <a:solidFill>
                  <a:schemeClr val="bg1"/>
                </a:solidFill>
              </a:rPr>
              <a:t>Individuare le principali applicazioni dell’IA nel mondo medico;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dirty="0">
              <a:solidFill>
                <a:schemeClr val="bg1"/>
              </a:solidFill>
            </a:endParaRP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" name="email@studenti.unisa.it…">
            <a:extLst>
              <a:ext uri="{FF2B5EF4-FFF2-40B4-BE49-F238E27FC236}">
                <a16:creationId xmlns:a16="http://schemas.microsoft.com/office/drawing/2014/main" id="{8ED8DFAA-4B46-735A-D11F-68EE804876BC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6"/>
              </a:rPr>
              <a:t>m.rossi67</a:t>
            </a:r>
            <a:r>
              <a:rPr dirty="0">
                <a:hlinkClick r:id="rId6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itolo Tesi…">
            <a:extLst>
              <a:ext uri="{FF2B5EF4-FFF2-40B4-BE49-F238E27FC236}">
                <a16:creationId xmlns:a16="http://schemas.microsoft.com/office/drawing/2014/main" id="{35FBCF45-75B8-9B1B-E104-1728FD071F53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</p:spTree>
    <p:extLst>
      <p:ext uri="{BB962C8B-B14F-4D97-AF65-F5344CB8AC3E}">
        <p14:creationId xmlns:p14="http://schemas.microsoft.com/office/powerpoint/2010/main" val="89916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90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rPr lang="it-IT" dirty="0"/>
              <a:t>Obiettivi della ricerca</a:t>
            </a:r>
            <a:endParaRPr dirty="0"/>
          </a:p>
        </p:txBody>
      </p:sp>
      <p:pic>
        <p:nvPicPr>
          <p:cNvPr id="292" name="email(1).png" descr="email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black_text-removebg-preview.png" descr="black_text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linkedin.png" descr="linked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EBA18C-79EC-568B-92EF-F819E6540FD7}"/>
              </a:ext>
            </a:extLst>
          </p:cNvPr>
          <p:cNvSpPr txBox="1"/>
          <p:nvPr/>
        </p:nvSpPr>
        <p:spPr>
          <a:xfrm>
            <a:off x="2146852" y="1757802"/>
            <a:ext cx="924338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Motivazione dell’indagine</a:t>
            </a:r>
          </a:p>
        </p:txBody>
      </p:sp>
      <p:pic>
        <p:nvPicPr>
          <p:cNvPr id="7" name="Picture 6" descr="A picture containing person, person, indoor, ceiling&#10;&#10;Description automatically generated">
            <a:extLst>
              <a:ext uri="{FF2B5EF4-FFF2-40B4-BE49-F238E27FC236}">
                <a16:creationId xmlns:a16="http://schemas.microsoft.com/office/drawing/2014/main" id="{45F22ECE-9116-B59E-C452-29C051341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52" y="2945470"/>
            <a:ext cx="3862660" cy="3862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9C48C2-653D-B0C1-E2B3-64B6FD57F644}"/>
              </a:ext>
            </a:extLst>
          </p:cNvPr>
          <p:cNvSpPr txBox="1"/>
          <p:nvPr/>
        </p:nvSpPr>
        <p:spPr>
          <a:xfrm>
            <a:off x="4885925" y="2443889"/>
            <a:ext cx="7574211" cy="42370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tabLst/>
            </a:pPr>
            <a:r>
              <a:rPr lang="it-IT" dirty="0">
                <a:solidFill>
                  <a:schemeClr val="bg1"/>
                </a:solidFill>
              </a:rPr>
              <a:t>Obiettivi che si pone la ricerca: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dirty="0">
                <a:solidFill>
                  <a:schemeClr val="bg1"/>
                </a:solidFill>
              </a:rPr>
              <a:t>Individuare le principali applicazioni dell’IA nel mondo medico;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dirty="0">
                <a:solidFill>
                  <a:schemeClr val="bg1"/>
                </a:solidFill>
              </a:rPr>
              <a:t>Studiare in che modo viene attualmente applicata l’IA;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" name="email@studenti.unisa.it…">
            <a:extLst>
              <a:ext uri="{FF2B5EF4-FFF2-40B4-BE49-F238E27FC236}">
                <a16:creationId xmlns:a16="http://schemas.microsoft.com/office/drawing/2014/main" id="{4B9C30A6-EED0-CE2E-96D5-DE4DE8214FB8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6"/>
              </a:rPr>
              <a:t>m.rossi67</a:t>
            </a:r>
            <a:r>
              <a:rPr dirty="0">
                <a:hlinkClick r:id="rId6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itolo Tesi…">
            <a:extLst>
              <a:ext uri="{FF2B5EF4-FFF2-40B4-BE49-F238E27FC236}">
                <a16:creationId xmlns:a16="http://schemas.microsoft.com/office/drawing/2014/main" id="{16B7B665-94D6-B549-1E29-E0A48D2E285E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</p:spTree>
    <p:extLst>
      <p:ext uri="{BB962C8B-B14F-4D97-AF65-F5344CB8AC3E}">
        <p14:creationId xmlns:p14="http://schemas.microsoft.com/office/powerpoint/2010/main" val="198140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8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90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rPr lang="it-IT" dirty="0"/>
              <a:t>Obiettivi della ricerca</a:t>
            </a:r>
            <a:endParaRPr dirty="0"/>
          </a:p>
        </p:txBody>
      </p:sp>
      <p:pic>
        <p:nvPicPr>
          <p:cNvPr id="292" name="email(1).png" descr="email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black_text-removebg-preview.png" descr="black_text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linkedin.png" descr="linked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EBA18C-79EC-568B-92EF-F819E6540FD7}"/>
              </a:ext>
            </a:extLst>
          </p:cNvPr>
          <p:cNvSpPr txBox="1"/>
          <p:nvPr/>
        </p:nvSpPr>
        <p:spPr>
          <a:xfrm>
            <a:off x="2146852" y="1757802"/>
            <a:ext cx="924338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Motivazione dell’indagine</a:t>
            </a:r>
          </a:p>
        </p:txBody>
      </p:sp>
      <p:pic>
        <p:nvPicPr>
          <p:cNvPr id="7" name="Picture 6" descr="A picture containing person, person, indoor, ceiling&#10;&#10;Description automatically generated">
            <a:extLst>
              <a:ext uri="{FF2B5EF4-FFF2-40B4-BE49-F238E27FC236}">
                <a16:creationId xmlns:a16="http://schemas.microsoft.com/office/drawing/2014/main" id="{45F22ECE-9116-B59E-C452-29C051341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52" y="2945470"/>
            <a:ext cx="3862660" cy="3862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9C48C2-653D-B0C1-E2B3-64B6FD57F644}"/>
              </a:ext>
            </a:extLst>
          </p:cNvPr>
          <p:cNvSpPr txBox="1"/>
          <p:nvPr/>
        </p:nvSpPr>
        <p:spPr>
          <a:xfrm>
            <a:off x="4883331" y="2449592"/>
            <a:ext cx="7293608" cy="63042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tabLst/>
            </a:pPr>
            <a:r>
              <a:rPr lang="it-IT" dirty="0">
                <a:solidFill>
                  <a:schemeClr val="bg1"/>
                </a:solidFill>
              </a:rPr>
              <a:t>Obiettivi che si pone la ricerca: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dirty="0">
                <a:solidFill>
                  <a:schemeClr val="bg1"/>
                </a:solidFill>
              </a:rPr>
              <a:t>Individuare le principali applicazioni dell’IA nel mondo medico;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dirty="0">
                <a:solidFill>
                  <a:schemeClr val="bg1"/>
                </a:solidFill>
              </a:rPr>
              <a:t>Studiare in che modo viene attualmente applicata l’IA;</a:t>
            </a: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dirty="0">
                <a:solidFill>
                  <a:schemeClr val="bg1"/>
                </a:solidFill>
              </a:rPr>
              <a:t>Scovare i principali ostacoli all’utilizzo dell’IA nel contesto medico</a:t>
            </a:r>
          </a:p>
          <a:p>
            <a:pPr marR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tabLst/>
            </a:pPr>
            <a:endParaRPr lang="it-IT" dirty="0">
              <a:solidFill>
                <a:schemeClr val="bg1"/>
              </a:solidFill>
            </a:endParaRPr>
          </a:p>
          <a:p>
            <a:pPr marL="457200" marR="0" indent="-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email@studenti.unisa.it…">
            <a:extLst>
              <a:ext uri="{FF2B5EF4-FFF2-40B4-BE49-F238E27FC236}">
                <a16:creationId xmlns:a16="http://schemas.microsoft.com/office/drawing/2014/main" id="{434883AB-0542-5632-BC43-DEB371C6CE2C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6"/>
              </a:rPr>
              <a:t>m.rossi67</a:t>
            </a:r>
            <a:r>
              <a:rPr dirty="0">
                <a:hlinkClick r:id="rId6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itolo Tesi…">
            <a:extLst>
              <a:ext uri="{FF2B5EF4-FFF2-40B4-BE49-F238E27FC236}">
                <a16:creationId xmlns:a16="http://schemas.microsoft.com/office/drawing/2014/main" id="{F7190D2D-FAA2-4FC3-3FAB-07DA258AC086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</p:spTree>
    <p:extLst>
      <p:ext uri="{BB962C8B-B14F-4D97-AF65-F5344CB8AC3E}">
        <p14:creationId xmlns:p14="http://schemas.microsoft.com/office/powerpoint/2010/main" val="117953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Descrizione dell’approccio utilizzato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C4FECD-421F-60B6-7B7B-0B04F7195AE1}"/>
              </a:ext>
            </a:extLst>
          </p:cNvPr>
          <p:cNvSpPr txBox="1"/>
          <p:nvPr/>
        </p:nvSpPr>
        <p:spPr>
          <a:xfrm>
            <a:off x="2146852" y="1757802"/>
            <a:ext cx="924338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Tecnica di ricerca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A7A13-031C-90DA-27FD-665165AB72D0}"/>
              </a:ext>
            </a:extLst>
          </p:cNvPr>
          <p:cNvSpPr txBox="1"/>
          <p:nvPr/>
        </p:nvSpPr>
        <p:spPr>
          <a:xfrm>
            <a:off x="983157" y="2955736"/>
            <a:ext cx="6609522" cy="30962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Systematic Literature Review:</a:t>
            </a:r>
          </a:p>
          <a:p>
            <a:endParaRPr lang="it-IT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9FED0A8-D737-D098-C7A7-A236C284F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896" y="2646098"/>
            <a:ext cx="1049130" cy="10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email(1).png" descr="email(1).png">
            <a:extLst>
              <a:ext uri="{FF2B5EF4-FFF2-40B4-BE49-F238E27FC236}">
                <a16:creationId xmlns:a16="http://schemas.microsoft.com/office/drawing/2014/main" id="{65559288-A78E-C9B6-C257-1F886BA11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linkedin.png" descr="linkedin.png">
            <a:extLst>
              <a:ext uri="{FF2B5EF4-FFF2-40B4-BE49-F238E27FC236}">
                <a16:creationId xmlns:a16="http://schemas.microsoft.com/office/drawing/2014/main" id="{81A01549-A9DD-DD36-5E36-1F65337E7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email@studenti.unisa.it…">
            <a:extLst>
              <a:ext uri="{FF2B5EF4-FFF2-40B4-BE49-F238E27FC236}">
                <a16:creationId xmlns:a16="http://schemas.microsoft.com/office/drawing/2014/main" id="{7FC7AB7B-6CF4-B685-75FF-640324E75F7F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m.rossi67</a:t>
            </a:r>
            <a:r>
              <a:rPr dirty="0">
                <a:hlinkClick r:id="rId5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" name="black_text-removebg-preview.png" descr="black_text-removebg-preview.png">
            <a:extLst>
              <a:ext uri="{FF2B5EF4-FFF2-40B4-BE49-F238E27FC236}">
                <a16:creationId xmlns:a16="http://schemas.microsoft.com/office/drawing/2014/main" id="{B8A4CC26-E755-8BDC-A4F1-B3F6806EA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it-IT" dirty="0"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C4FECD-421F-60B6-7B7B-0B04F7195AE1}"/>
              </a:ext>
            </a:extLst>
          </p:cNvPr>
          <p:cNvSpPr txBox="1"/>
          <p:nvPr/>
        </p:nvSpPr>
        <p:spPr>
          <a:xfrm>
            <a:off x="2146852" y="1757802"/>
            <a:ext cx="924338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Tecnica di ricerca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A7A13-031C-90DA-27FD-665165AB72D0}"/>
              </a:ext>
            </a:extLst>
          </p:cNvPr>
          <p:cNvSpPr txBox="1"/>
          <p:nvPr/>
        </p:nvSpPr>
        <p:spPr>
          <a:xfrm>
            <a:off x="983157" y="2955736"/>
            <a:ext cx="6609522" cy="3949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Systematic Literature Review: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</a:rPr>
              <a:t>Formulazione della query</a:t>
            </a:r>
          </a:p>
          <a:p>
            <a:endParaRPr lang="it-IT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6F01F31-2A89-E52C-6B31-1DADA8F36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896" y="2646098"/>
            <a:ext cx="1049130" cy="10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Tesi…">
            <a:extLst>
              <a:ext uri="{FF2B5EF4-FFF2-40B4-BE49-F238E27FC236}">
                <a16:creationId xmlns:a16="http://schemas.microsoft.com/office/drawing/2014/main" id="{13F833C8-9AEC-2614-2563-9B1333666800}"/>
              </a:ext>
            </a:extLst>
          </p:cNvPr>
          <p:cNvSpPr txBox="1"/>
          <p:nvPr/>
        </p:nvSpPr>
        <p:spPr>
          <a:xfrm>
            <a:off x="6523578" y="8387216"/>
            <a:ext cx="6216167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Intelligenza Artificiale in Medicina: Una Analisi Sistematica, Tool-Based dello Stato dell’Arte 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Rossi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Università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degli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Studi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Salerno</a:t>
            </a:r>
          </a:p>
        </p:txBody>
      </p:sp>
      <p:pic>
        <p:nvPicPr>
          <p:cNvPr id="6" name="email(1).png" descr="email(1).png">
            <a:extLst>
              <a:ext uri="{FF2B5EF4-FFF2-40B4-BE49-F238E27FC236}">
                <a16:creationId xmlns:a16="http://schemas.microsoft.com/office/drawing/2014/main" id="{E721813C-DACD-D386-81A7-F9AC38231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inkedin.png" descr="linkedin.png">
            <a:extLst>
              <a:ext uri="{FF2B5EF4-FFF2-40B4-BE49-F238E27FC236}">
                <a16:creationId xmlns:a16="http://schemas.microsoft.com/office/drawing/2014/main" id="{6D6D20E3-DDBA-5224-E1FC-2992A4BAC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email@studenti.unisa.it…">
            <a:extLst>
              <a:ext uri="{FF2B5EF4-FFF2-40B4-BE49-F238E27FC236}">
                <a16:creationId xmlns:a16="http://schemas.microsoft.com/office/drawing/2014/main" id="{64F3D318-5C9E-A4C0-F5C9-161C3B527316}"/>
              </a:ext>
            </a:extLst>
          </p:cNvPr>
          <p:cNvSpPr txBox="1"/>
          <p:nvPr/>
        </p:nvSpPr>
        <p:spPr>
          <a:xfrm>
            <a:off x="983157" y="8528015"/>
            <a:ext cx="317394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hlinkClick r:id="rId5"/>
              </a:rPr>
              <a:t>m.rossi67</a:t>
            </a:r>
            <a:r>
              <a:rPr dirty="0">
                <a:hlinkClick r:id="rId5"/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@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Muriel Rossi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Introduzione e Background">
            <a:extLst>
              <a:ext uri="{FF2B5EF4-FFF2-40B4-BE49-F238E27FC236}">
                <a16:creationId xmlns:a16="http://schemas.microsoft.com/office/drawing/2014/main" id="{1B31D439-F00F-7F6A-0E7B-5EADD2230B7C}"/>
              </a:ext>
            </a:extLst>
          </p:cNvPr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Descrizione dell’approccio utilizzato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" name="black_text-removebg-preview.png" descr="black_text-removebg-preview.png">
            <a:extLst>
              <a:ext uri="{FF2B5EF4-FFF2-40B4-BE49-F238E27FC236}">
                <a16:creationId xmlns:a16="http://schemas.microsoft.com/office/drawing/2014/main" id="{2B852274-E67B-4424-5C60-61A40F66F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843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Gill Sans Light"/>
        <a:ea typeface="Gill Sans Light"/>
        <a:cs typeface="Gill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Gill Sans Light"/>
        <a:ea typeface="Gill Sans Light"/>
        <a:cs typeface="Gill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5114</TotalTime>
  <Words>2372</Words>
  <Application>Microsoft Office PowerPoint</Application>
  <PresentationFormat>Custom</PresentationFormat>
  <Paragraphs>404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Gill Sans Light</vt:lpstr>
      <vt:lpstr>Helvetica</vt:lpstr>
      <vt:lpstr>Helvetica Neue</vt:lpstr>
      <vt:lpstr>Helvetica Neue Medium</vt:lpstr>
      <vt:lpstr>Lucida Grande</vt:lpstr>
      <vt:lpstr>Wingdings</vt:lpstr>
      <vt:lpstr>White</vt:lpstr>
      <vt:lpstr> Intelligenza Artificiale in Medicina: Una Analisi Sistematica, Tool-Based dello Stato dell’Arte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Muriel Rossi</cp:lastModifiedBy>
  <cp:revision>10</cp:revision>
  <dcterms:modified xsi:type="dcterms:W3CDTF">2022-10-21T00:21:33Z</dcterms:modified>
</cp:coreProperties>
</file>